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59" r:id="rId3"/>
    <p:sldId id="345" r:id="rId4"/>
    <p:sldId id="346" r:id="rId5"/>
    <p:sldId id="425" r:id="rId6"/>
    <p:sldId id="276" r:id="rId7"/>
    <p:sldId id="426" r:id="rId8"/>
    <p:sldId id="413" r:id="rId9"/>
    <p:sldId id="427" r:id="rId10"/>
    <p:sldId id="428" r:id="rId11"/>
    <p:sldId id="422" r:id="rId12"/>
    <p:sldId id="257" r:id="rId13"/>
    <p:sldId id="343" r:id="rId14"/>
    <p:sldId id="341" r:id="rId15"/>
    <p:sldId id="348" r:id="rId16"/>
    <p:sldId id="350" r:id="rId17"/>
    <p:sldId id="303" r:id="rId18"/>
    <p:sldId id="344" r:id="rId19"/>
    <p:sldId id="284" r:id="rId20"/>
    <p:sldId id="283" r:id="rId21"/>
    <p:sldId id="353" r:id="rId22"/>
    <p:sldId id="354" r:id="rId23"/>
    <p:sldId id="352" r:id="rId24"/>
    <p:sldId id="285" r:id="rId25"/>
    <p:sldId id="351" r:id="rId26"/>
    <p:sldId id="355" r:id="rId27"/>
    <p:sldId id="290" r:id="rId28"/>
    <p:sldId id="293" r:id="rId29"/>
    <p:sldId id="356" r:id="rId30"/>
    <p:sldId id="357" r:id="rId31"/>
    <p:sldId id="358" r:id="rId32"/>
    <p:sldId id="372" r:id="rId33"/>
    <p:sldId id="361" r:id="rId34"/>
    <p:sldId id="359" r:id="rId35"/>
    <p:sldId id="360" r:id="rId36"/>
    <p:sldId id="363" r:id="rId37"/>
    <p:sldId id="364" r:id="rId38"/>
    <p:sldId id="371" r:id="rId39"/>
    <p:sldId id="365" r:id="rId40"/>
    <p:sldId id="368" r:id="rId41"/>
    <p:sldId id="373" r:id="rId42"/>
    <p:sldId id="369" r:id="rId43"/>
    <p:sldId id="366" r:id="rId44"/>
    <p:sldId id="367" r:id="rId45"/>
    <p:sldId id="374" r:id="rId46"/>
    <p:sldId id="370" r:id="rId47"/>
    <p:sldId id="375" r:id="rId48"/>
    <p:sldId id="416" r:id="rId49"/>
    <p:sldId id="417" r:id="rId50"/>
    <p:sldId id="423" r:id="rId51"/>
    <p:sldId id="424" r:id="rId52"/>
    <p:sldId id="418" r:id="rId53"/>
    <p:sldId id="405" r:id="rId54"/>
    <p:sldId id="414" r:id="rId55"/>
    <p:sldId id="415" r:id="rId56"/>
    <p:sldId id="420" r:id="rId57"/>
    <p:sldId id="419" r:id="rId58"/>
    <p:sldId id="42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446F"/>
    <a:srgbClr val="E5C1E2"/>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2883" autoAdjust="0"/>
  </p:normalViewPr>
  <p:slideViewPr>
    <p:cSldViewPr snapToGrid="0">
      <p:cViewPr varScale="1">
        <p:scale>
          <a:sx n="55" d="100"/>
          <a:sy n="55" d="100"/>
        </p:scale>
        <p:origin x="109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8B50A-2CE9-4E51-990D-E3197247E9B0}"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AC496-F58A-42F3-8502-116D5538F37E}" type="slidenum">
              <a:rPr lang="en-US" smtClean="0"/>
              <a:t>‹#›</a:t>
            </a:fld>
            <a:endParaRPr lang="en-US"/>
          </a:p>
        </p:txBody>
      </p:sp>
    </p:spTree>
    <p:extLst>
      <p:ext uri="{BB962C8B-B14F-4D97-AF65-F5344CB8AC3E}">
        <p14:creationId xmlns:p14="http://schemas.microsoft.com/office/powerpoint/2010/main" val="3091392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90664F-C4CD-3641-8E4E-9589698C9E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62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what we are trying to do is get from this to this. </a:t>
            </a:r>
          </a:p>
        </p:txBody>
      </p:sp>
      <p:sp>
        <p:nvSpPr>
          <p:cNvPr id="4" name="Slide Number Placeholder 3"/>
          <p:cNvSpPr>
            <a:spLocks noGrp="1"/>
          </p:cNvSpPr>
          <p:nvPr>
            <p:ph type="sldNum" sz="quarter" idx="5"/>
          </p:nvPr>
        </p:nvSpPr>
        <p:spPr/>
        <p:txBody>
          <a:bodyPr/>
          <a:lstStyle/>
          <a:p>
            <a:fld id="{686AC496-F58A-42F3-8502-116D5538F37E}" type="slidenum">
              <a:rPr lang="en-US" smtClean="0"/>
              <a:t>15</a:t>
            </a:fld>
            <a:endParaRPr lang="en-US"/>
          </a:p>
        </p:txBody>
      </p:sp>
    </p:spTree>
    <p:extLst>
      <p:ext uri="{BB962C8B-B14F-4D97-AF65-F5344CB8AC3E}">
        <p14:creationId xmlns:p14="http://schemas.microsoft.com/office/powerpoint/2010/main" val="209309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space,</a:t>
            </a:r>
            <a:r>
              <a:rPr lang="en-US" baseline="0" dirty="0"/>
              <a:t> hoods, separate equipment, different rooms (ideal), unidirectional</a:t>
            </a:r>
            <a:endParaRPr lang="en-US" dirty="0"/>
          </a:p>
        </p:txBody>
      </p:sp>
      <p:sp>
        <p:nvSpPr>
          <p:cNvPr id="4" name="Slide Number Placeholder 3"/>
          <p:cNvSpPr>
            <a:spLocks noGrp="1"/>
          </p:cNvSpPr>
          <p:nvPr>
            <p:ph type="sldNum" sz="quarter" idx="5"/>
          </p:nvPr>
        </p:nvSpPr>
        <p:spPr/>
        <p:txBody>
          <a:bodyPr/>
          <a:lstStyle/>
          <a:p>
            <a:fld id="{686AC496-F58A-42F3-8502-116D5538F37E}" type="slidenum">
              <a:rPr lang="en-US" smtClean="0"/>
              <a:t>16</a:t>
            </a:fld>
            <a:endParaRPr lang="en-US"/>
          </a:p>
        </p:txBody>
      </p:sp>
    </p:spTree>
    <p:extLst>
      <p:ext uri="{BB962C8B-B14F-4D97-AF65-F5344CB8AC3E}">
        <p14:creationId xmlns:p14="http://schemas.microsoft.com/office/powerpoint/2010/main" val="413778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sequencing techniques that dictate how the sample will be prepared for sequencing. </a:t>
            </a:r>
          </a:p>
          <a:p>
            <a:pPr marL="171450" indent="-171450">
              <a:buFont typeface="Arial" panose="020B0604020202020204" pitchFamily="34" charset="0"/>
              <a:buChar char="•"/>
            </a:pPr>
            <a:r>
              <a:rPr lang="en-US" dirty="0"/>
              <a:t>16S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86AC496-F58A-42F3-8502-116D5538F37E}" type="slidenum">
              <a:rPr lang="en-US" smtClean="0"/>
              <a:t>17</a:t>
            </a:fld>
            <a:endParaRPr lang="en-US"/>
          </a:p>
        </p:txBody>
      </p:sp>
    </p:spTree>
    <p:extLst>
      <p:ext uri="{BB962C8B-B14F-4D97-AF65-F5344CB8AC3E}">
        <p14:creationId xmlns:p14="http://schemas.microsoft.com/office/powerpoint/2010/main" val="110013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this is from serum of a patient infected with an arbovirus. We don’t know what it is. </a:t>
            </a:r>
          </a:p>
          <a:p>
            <a:r>
              <a:rPr lang="en-US" dirty="0"/>
              <a:t>Most nucleic acid extraction kits will extract total nucleic acid (RNA and DNA)</a:t>
            </a:r>
          </a:p>
          <a:p>
            <a:r>
              <a:rPr lang="en-US" dirty="0"/>
              <a:t>What do we think the most common nucleic acid species is? (Probably rRNA, maybe virus depends on the virus)</a:t>
            </a:r>
          </a:p>
        </p:txBody>
      </p:sp>
      <p:sp>
        <p:nvSpPr>
          <p:cNvPr id="4" name="Slide Number Placeholder 3"/>
          <p:cNvSpPr>
            <a:spLocks noGrp="1"/>
          </p:cNvSpPr>
          <p:nvPr>
            <p:ph type="sldNum" sz="quarter" idx="5"/>
          </p:nvPr>
        </p:nvSpPr>
        <p:spPr/>
        <p:txBody>
          <a:bodyPr/>
          <a:lstStyle/>
          <a:p>
            <a:fld id="{686AC496-F58A-42F3-8502-116D5538F37E}" type="slidenum">
              <a:rPr lang="en-US" smtClean="0"/>
              <a:t>19</a:t>
            </a:fld>
            <a:endParaRPr lang="en-US"/>
          </a:p>
        </p:txBody>
      </p:sp>
    </p:spTree>
    <p:extLst>
      <p:ext uri="{BB962C8B-B14F-4D97-AF65-F5344CB8AC3E}">
        <p14:creationId xmlns:p14="http://schemas.microsoft.com/office/powerpoint/2010/main" val="3706787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AC496-F58A-42F3-8502-116D5538F37E}" type="slidenum">
              <a:rPr lang="en-US" smtClean="0"/>
              <a:t>31</a:t>
            </a:fld>
            <a:endParaRPr lang="en-US"/>
          </a:p>
        </p:txBody>
      </p:sp>
    </p:spTree>
    <p:extLst>
      <p:ext uri="{BB962C8B-B14F-4D97-AF65-F5344CB8AC3E}">
        <p14:creationId xmlns:p14="http://schemas.microsoft.com/office/powerpoint/2010/main" val="1737741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talk about the molecular biology aspects of what is happening, sprinkled in here is a lot of clean up steps, size selections, determining which index sequences you should be using, fragment length checks, concentration checks, etc.. </a:t>
            </a:r>
          </a:p>
        </p:txBody>
      </p:sp>
      <p:sp>
        <p:nvSpPr>
          <p:cNvPr id="4" name="Slide Number Placeholder 3"/>
          <p:cNvSpPr>
            <a:spLocks noGrp="1"/>
          </p:cNvSpPr>
          <p:nvPr>
            <p:ph type="sldNum" sz="quarter" idx="5"/>
          </p:nvPr>
        </p:nvSpPr>
        <p:spPr/>
        <p:txBody>
          <a:bodyPr/>
          <a:lstStyle/>
          <a:p>
            <a:fld id="{61ED166B-5E1A-4207-802B-1D7823BFBC65}" type="slidenum">
              <a:rPr lang="en-US" smtClean="0"/>
              <a:t>32</a:t>
            </a:fld>
            <a:endParaRPr lang="en-US"/>
          </a:p>
        </p:txBody>
      </p:sp>
    </p:spTree>
    <p:extLst>
      <p:ext uri="{BB962C8B-B14F-4D97-AF65-F5344CB8AC3E}">
        <p14:creationId xmlns:p14="http://schemas.microsoft.com/office/powerpoint/2010/main" val="101284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Plasmodium</a:t>
            </a:r>
          </a:p>
          <a:p>
            <a:r>
              <a:rPr lang="en-US" dirty="0"/>
              <a:t>Most nucleic acid extraction kits will extract total nucleic acid (RNA and DNA)</a:t>
            </a:r>
          </a:p>
          <a:p>
            <a:r>
              <a:rPr lang="en-US" dirty="0"/>
              <a:t>What do we think the most common nucleic acid species is? (Probably rRNA, maybe virus depends on the virus)</a:t>
            </a:r>
          </a:p>
        </p:txBody>
      </p:sp>
      <p:sp>
        <p:nvSpPr>
          <p:cNvPr id="4" name="Slide Number Placeholder 3"/>
          <p:cNvSpPr>
            <a:spLocks noGrp="1"/>
          </p:cNvSpPr>
          <p:nvPr>
            <p:ph type="sldNum" sz="quarter" idx="5"/>
          </p:nvPr>
        </p:nvSpPr>
        <p:spPr/>
        <p:txBody>
          <a:bodyPr/>
          <a:lstStyle/>
          <a:p>
            <a:fld id="{686AC496-F58A-42F3-8502-116D5538F37E}" type="slidenum">
              <a:rPr lang="en-US" smtClean="0"/>
              <a:t>33</a:t>
            </a:fld>
            <a:endParaRPr lang="en-US"/>
          </a:p>
        </p:txBody>
      </p:sp>
    </p:spTree>
    <p:extLst>
      <p:ext uri="{BB962C8B-B14F-4D97-AF65-F5344CB8AC3E}">
        <p14:creationId xmlns:p14="http://schemas.microsoft.com/office/powerpoint/2010/main" val="1843967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talk about the molecular biology aspects of what is happening, sprinkled in here is a lot of clean up steps, size selections, determining which index sequences you should be using, fragment length checks, concentration checks, etc.. </a:t>
            </a:r>
          </a:p>
        </p:txBody>
      </p:sp>
      <p:sp>
        <p:nvSpPr>
          <p:cNvPr id="4" name="Slide Number Placeholder 3"/>
          <p:cNvSpPr>
            <a:spLocks noGrp="1"/>
          </p:cNvSpPr>
          <p:nvPr>
            <p:ph type="sldNum" sz="quarter" idx="5"/>
          </p:nvPr>
        </p:nvSpPr>
        <p:spPr/>
        <p:txBody>
          <a:bodyPr/>
          <a:lstStyle/>
          <a:p>
            <a:fld id="{61ED166B-5E1A-4207-802B-1D7823BFBC65}" type="slidenum">
              <a:rPr lang="en-US" smtClean="0"/>
              <a:t>34</a:t>
            </a:fld>
            <a:endParaRPr lang="en-US"/>
          </a:p>
        </p:txBody>
      </p:sp>
    </p:spTree>
    <p:extLst>
      <p:ext uri="{BB962C8B-B14F-4D97-AF65-F5344CB8AC3E}">
        <p14:creationId xmlns:p14="http://schemas.microsoft.com/office/powerpoint/2010/main" val="3818427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talk about the molecular biology aspects of what is happening, sprinkled in here is a lot of clean up steps, size selections, determining which index sequences you should be using, fragment length checks, concentration checks, etc.. </a:t>
            </a:r>
          </a:p>
        </p:txBody>
      </p:sp>
      <p:sp>
        <p:nvSpPr>
          <p:cNvPr id="4" name="Slide Number Placeholder 3"/>
          <p:cNvSpPr>
            <a:spLocks noGrp="1"/>
          </p:cNvSpPr>
          <p:nvPr>
            <p:ph type="sldNum" sz="quarter" idx="5"/>
          </p:nvPr>
        </p:nvSpPr>
        <p:spPr/>
        <p:txBody>
          <a:bodyPr/>
          <a:lstStyle/>
          <a:p>
            <a:fld id="{61ED166B-5E1A-4207-802B-1D7823BFBC65}" type="slidenum">
              <a:rPr lang="en-US" smtClean="0"/>
              <a:t>36</a:t>
            </a:fld>
            <a:endParaRPr lang="en-US"/>
          </a:p>
        </p:txBody>
      </p:sp>
    </p:spTree>
    <p:extLst>
      <p:ext uri="{BB962C8B-B14F-4D97-AF65-F5344CB8AC3E}">
        <p14:creationId xmlns:p14="http://schemas.microsoft.com/office/powerpoint/2010/main" val="201776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different ways to add adaptors and indexes. Ligation, </a:t>
            </a:r>
            <a:r>
              <a:rPr lang="en-US" dirty="0" err="1"/>
              <a:t>tagmentation</a:t>
            </a:r>
            <a:r>
              <a:rPr lang="en-US" dirty="0"/>
              <a:t>, PCR, etc.</a:t>
            </a:r>
          </a:p>
          <a:p>
            <a:r>
              <a:rPr lang="en-US" dirty="0"/>
              <a:t>Lots</a:t>
            </a:r>
            <a:r>
              <a:rPr lang="en-US" baseline="0" dirty="0"/>
              <a:t> of kits available</a:t>
            </a:r>
            <a:endParaRPr lang="en-US" dirty="0"/>
          </a:p>
        </p:txBody>
      </p:sp>
      <p:sp>
        <p:nvSpPr>
          <p:cNvPr id="4" name="Slide Number Placeholder 3"/>
          <p:cNvSpPr>
            <a:spLocks noGrp="1"/>
          </p:cNvSpPr>
          <p:nvPr>
            <p:ph type="sldNum" sz="quarter" idx="5"/>
          </p:nvPr>
        </p:nvSpPr>
        <p:spPr/>
        <p:txBody>
          <a:bodyPr/>
          <a:lstStyle/>
          <a:p>
            <a:fld id="{686AC496-F58A-42F3-8502-116D5538F37E}" type="slidenum">
              <a:rPr lang="en-US" smtClean="0"/>
              <a:t>38</a:t>
            </a:fld>
            <a:endParaRPr lang="en-US"/>
          </a:p>
        </p:txBody>
      </p:sp>
    </p:spTree>
    <p:extLst>
      <p:ext uri="{BB962C8B-B14F-4D97-AF65-F5344CB8AC3E}">
        <p14:creationId xmlns:p14="http://schemas.microsoft.com/office/powerpoint/2010/main" val="43254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Genomics can be a really useful tool to study transmission of infectious diseases! All of these things are not necessarily mutually exclusive. </a:t>
            </a:r>
          </a:p>
          <a:p>
            <a:endParaRPr lang="en-US" dirty="0"/>
          </a:p>
          <a:p>
            <a:r>
              <a:rPr lang="en-US" dirty="0"/>
              <a:t>Sequencing technology has typically been relegated to large core centers or incredibly well funded labs. Clinical microbiology labs are in parts of developed countries have this capacity, but it is quite limited. Really has been limited to well funded areas. </a:t>
            </a:r>
          </a:p>
          <a:p>
            <a:endParaRPr lang="en-US" dirty="0"/>
          </a:p>
          <a:p>
            <a:r>
              <a:rPr lang="en-US" dirty="0"/>
              <a:t>Sequencing is not occurring where transmission is taking place. Typically samples are being collected in one area of the world, shipped off somewhere else for sequencing, then that data transferred else where and being analyzed. This is slow and not usefully for “real time” detection. </a:t>
            </a:r>
          </a:p>
          <a:p>
            <a:endParaRPr lang="en-US" dirty="0"/>
          </a:p>
          <a:p>
            <a:r>
              <a:rPr lang="en-US" dirty="0"/>
              <a:t>All of this flies in the face of recent pushes in global health to actually build capacity, infrastructure, and expertise. Especially in the world of neglected tropical diseases. To actually meet these goals, all steps of the process from sample collection, processing, sequencing, and analysis should be done IN COUNTRY. </a:t>
            </a:r>
          </a:p>
        </p:txBody>
      </p:sp>
      <p:sp>
        <p:nvSpPr>
          <p:cNvPr id="4" name="Slide Number Placeholder 3"/>
          <p:cNvSpPr>
            <a:spLocks noGrp="1"/>
          </p:cNvSpPr>
          <p:nvPr>
            <p:ph type="sldNum" sz="quarter" idx="5"/>
          </p:nvPr>
        </p:nvSpPr>
        <p:spPr/>
        <p:txBody>
          <a:bodyPr/>
          <a:lstStyle/>
          <a:p>
            <a:fld id="{91E074DD-0708-41A2-9695-967B3042448D}" type="slidenum">
              <a:rPr lang="en-US" smtClean="0"/>
              <a:t>4</a:t>
            </a:fld>
            <a:endParaRPr lang="en-US"/>
          </a:p>
        </p:txBody>
      </p:sp>
    </p:spTree>
    <p:extLst>
      <p:ext uri="{BB962C8B-B14F-4D97-AF65-F5344CB8AC3E}">
        <p14:creationId xmlns:p14="http://schemas.microsoft.com/office/powerpoint/2010/main" val="3021103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how the molecule is “read”, outputs, etc. </a:t>
            </a:r>
          </a:p>
          <a:p>
            <a:endParaRPr lang="en-US" dirty="0"/>
          </a:p>
          <a:p>
            <a:endParaRPr lang="en-US" b="0" dirty="0">
              <a:effectLst/>
            </a:endParaRPr>
          </a:p>
          <a:p>
            <a:pPr lvl="2" rtl="0" fontAlgn="base"/>
            <a:r>
              <a:rPr lang="en-US" sz="1200" b="0" i="0" u="none" strike="noStrike" kern="1200" dirty="0">
                <a:solidFill>
                  <a:schemeClr val="tx1"/>
                </a:solidFill>
                <a:effectLst/>
                <a:latin typeface="+mn-lt"/>
                <a:ea typeface="+mn-ea"/>
                <a:cs typeface="+mn-cs"/>
              </a:rPr>
              <a:t>Sequencing by synthesis (Illumina video)</a:t>
            </a:r>
          </a:p>
          <a:p>
            <a:pPr lvl="3" rtl="0" fontAlgn="base"/>
            <a:r>
              <a:rPr lang="en-US" sz="1200" b="0" i="0" u="none" strike="noStrike" kern="1200" dirty="0">
                <a:solidFill>
                  <a:schemeClr val="tx1"/>
                </a:solidFill>
                <a:effectLst/>
                <a:latin typeface="+mn-lt"/>
                <a:ea typeface="+mn-ea"/>
                <a:cs typeface="+mn-cs"/>
              </a:rPr>
              <a:t>Notes: Capped read length, accuracy measurements, cluster generation, excitement and fluorescence, data quantity</a:t>
            </a:r>
          </a:p>
          <a:p>
            <a:pPr lvl="2" rtl="0" fontAlgn="base"/>
            <a:r>
              <a:rPr lang="en-US" sz="1200" b="0" i="0" u="none" strike="noStrike" kern="1200" dirty="0">
                <a:solidFill>
                  <a:schemeClr val="tx1"/>
                </a:solidFill>
                <a:effectLst/>
                <a:latin typeface="+mn-lt"/>
                <a:ea typeface="+mn-ea"/>
                <a:cs typeface="+mn-cs"/>
              </a:rPr>
              <a:t>Single-molecule sequencing (</a:t>
            </a:r>
            <a:r>
              <a:rPr lang="en-US" sz="1200" b="0" i="0" u="none" strike="noStrike" kern="1200" dirty="0" err="1">
                <a:solidFill>
                  <a:schemeClr val="tx1"/>
                </a:solidFill>
                <a:effectLst/>
                <a:latin typeface="+mn-lt"/>
                <a:ea typeface="+mn-ea"/>
                <a:cs typeface="+mn-cs"/>
              </a:rPr>
              <a:t>MinION</a:t>
            </a:r>
            <a:r>
              <a:rPr lang="en-US" sz="1200" b="0" i="0" u="none" strike="noStrike" kern="1200" dirty="0">
                <a:solidFill>
                  <a:schemeClr val="tx1"/>
                </a:solidFill>
                <a:effectLst/>
                <a:latin typeface="+mn-lt"/>
                <a:ea typeface="+mn-ea"/>
                <a:cs typeface="+mn-cs"/>
              </a:rPr>
              <a:t> video)</a:t>
            </a:r>
          </a:p>
          <a:p>
            <a:pPr lvl="3" rtl="0" fontAlgn="base"/>
            <a:r>
              <a:rPr lang="en-US" sz="1200" b="0" i="0" u="none" strike="noStrike" kern="1200" dirty="0">
                <a:solidFill>
                  <a:schemeClr val="tx1"/>
                </a:solidFill>
                <a:effectLst/>
                <a:latin typeface="+mn-lt"/>
                <a:ea typeface="+mn-ea"/>
                <a:cs typeface="+mn-cs"/>
              </a:rPr>
              <a:t>Notes: Theoretical read lengths, error rates, error types, signal data, </a:t>
            </a:r>
            <a:r>
              <a:rPr lang="en-US" sz="1200" b="0" i="0" u="none" strike="noStrike" kern="1200" dirty="0" err="1">
                <a:solidFill>
                  <a:schemeClr val="tx1"/>
                </a:solidFill>
                <a:effectLst/>
                <a:latin typeface="+mn-lt"/>
                <a:ea typeface="+mn-ea"/>
                <a:cs typeface="+mn-cs"/>
              </a:rPr>
              <a:t>basecalling</a:t>
            </a:r>
            <a:r>
              <a:rPr lang="en-US" sz="1200" b="0" i="0" u="none" strike="noStrike" kern="1200" dirty="0">
                <a:solidFill>
                  <a:schemeClr val="tx1"/>
                </a:solidFill>
                <a:effectLst/>
                <a:latin typeface="+mn-lt"/>
                <a:ea typeface="+mn-ea"/>
                <a:cs typeface="+mn-cs"/>
              </a:rPr>
              <a:t>, data quantity</a:t>
            </a:r>
          </a:p>
          <a:p>
            <a:endParaRPr lang="en-US" dirty="0"/>
          </a:p>
        </p:txBody>
      </p:sp>
      <p:sp>
        <p:nvSpPr>
          <p:cNvPr id="4" name="Slide Number Placeholder 3"/>
          <p:cNvSpPr>
            <a:spLocks noGrp="1"/>
          </p:cNvSpPr>
          <p:nvPr>
            <p:ph type="sldNum" sz="quarter" idx="5"/>
          </p:nvPr>
        </p:nvSpPr>
        <p:spPr/>
        <p:txBody>
          <a:bodyPr/>
          <a:lstStyle/>
          <a:p>
            <a:fld id="{686AC496-F58A-42F3-8502-116D5538F37E}" type="slidenum">
              <a:rPr lang="en-US" smtClean="0"/>
              <a:t>40</a:t>
            </a:fld>
            <a:endParaRPr lang="en-US"/>
          </a:p>
        </p:txBody>
      </p:sp>
    </p:spTree>
    <p:extLst>
      <p:ext uri="{BB962C8B-B14F-4D97-AF65-F5344CB8AC3E}">
        <p14:creationId xmlns:p14="http://schemas.microsoft.com/office/powerpoint/2010/main" val="347805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what we are trying to do is get from this to this.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AC496-F58A-42F3-8502-116D5538F3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382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what we are trying to do is get from this to this.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AC496-F58A-42F3-8502-116D5538F3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28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for us, both Illumina and </a:t>
            </a:r>
            <a:r>
              <a:rPr lang="en-US" dirty="0" err="1"/>
              <a:t>MinION</a:t>
            </a:r>
            <a:r>
              <a:rPr lang="en-US" dirty="0"/>
              <a:t> have proprietary software that does this for us. Automatically. After we sequence something, we get data as .</a:t>
            </a:r>
            <a:r>
              <a:rPr lang="en-US" dirty="0" err="1"/>
              <a:t>fastq</a:t>
            </a:r>
            <a:r>
              <a:rPr lang="en-US" dirty="0"/>
              <a:t> files.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AC496-F58A-42F3-8502-116D5538F3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136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for us, both Illumina and </a:t>
            </a:r>
            <a:r>
              <a:rPr lang="en-US" dirty="0" err="1"/>
              <a:t>MinION</a:t>
            </a:r>
            <a:r>
              <a:rPr lang="en-US" dirty="0"/>
              <a:t> have proprietary software that does this for us. Automatically. After we sequence something, we get data as .</a:t>
            </a:r>
            <a:r>
              <a:rPr lang="en-US" dirty="0" err="1"/>
              <a:t>fastq</a:t>
            </a:r>
            <a:r>
              <a:rPr lang="en-US" dirty="0"/>
              <a:t> files.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AC496-F58A-42F3-8502-116D5538F3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826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ASCII characters inform the </a:t>
            </a:r>
            <a:r>
              <a:rPr lang="en-US" dirty="0" err="1"/>
              <a:t>Qscore</a:t>
            </a:r>
            <a:endParaRPr lang="en-US" dirty="0"/>
          </a:p>
        </p:txBody>
      </p:sp>
      <p:sp>
        <p:nvSpPr>
          <p:cNvPr id="4" name="Slide Number Placeholder 3"/>
          <p:cNvSpPr>
            <a:spLocks noGrp="1"/>
          </p:cNvSpPr>
          <p:nvPr>
            <p:ph type="sldNum" sz="quarter" idx="5"/>
          </p:nvPr>
        </p:nvSpPr>
        <p:spPr/>
        <p:txBody>
          <a:bodyPr/>
          <a:lstStyle/>
          <a:p>
            <a:fld id="{686AC496-F58A-42F3-8502-116D5538F37E}" type="slidenum">
              <a:rPr lang="en-US" smtClean="0"/>
              <a:t>49</a:t>
            </a:fld>
            <a:endParaRPr lang="en-US"/>
          </a:p>
        </p:txBody>
      </p:sp>
    </p:spTree>
    <p:extLst>
      <p:ext uri="{BB962C8B-B14F-4D97-AF65-F5344CB8AC3E}">
        <p14:creationId xmlns:p14="http://schemas.microsoft.com/office/powerpoint/2010/main" val="2656596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per base quality drops off at the ends of reads</a:t>
            </a:r>
          </a:p>
          <a:p>
            <a:endParaRPr lang="en-US" dirty="0"/>
          </a:p>
          <a:p>
            <a:r>
              <a:rPr lang="en-US" dirty="0"/>
              <a:t>Nanopore, homopolymer regions are difficult to resolve. </a:t>
            </a:r>
          </a:p>
        </p:txBody>
      </p:sp>
      <p:sp>
        <p:nvSpPr>
          <p:cNvPr id="4" name="Slide Number Placeholder 3"/>
          <p:cNvSpPr>
            <a:spLocks noGrp="1"/>
          </p:cNvSpPr>
          <p:nvPr>
            <p:ph type="sldNum" sz="quarter" idx="5"/>
          </p:nvPr>
        </p:nvSpPr>
        <p:spPr/>
        <p:txBody>
          <a:bodyPr/>
          <a:lstStyle/>
          <a:p>
            <a:fld id="{686AC496-F58A-42F3-8502-116D5538F37E}" type="slidenum">
              <a:rPr lang="en-US" smtClean="0"/>
              <a:t>50</a:t>
            </a:fld>
            <a:endParaRPr lang="en-US"/>
          </a:p>
        </p:txBody>
      </p:sp>
    </p:spTree>
    <p:extLst>
      <p:ext uri="{BB962C8B-B14F-4D97-AF65-F5344CB8AC3E}">
        <p14:creationId xmlns:p14="http://schemas.microsoft.com/office/powerpoint/2010/main" val="291921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purposes of performing phylogenetic analysis, we need to get from sequence data to complete genes or genomes. Effectively two ways to do this: de novo assembly or reference-based mapping and consensus. </a:t>
            </a:r>
          </a:p>
        </p:txBody>
      </p:sp>
      <p:sp>
        <p:nvSpPr>
          <p:cNvPr id="4" name="Slide Number Placeholder 3"/>
          <p:cNvSpPr>
            <a:spLocks noGrp="1"/>
          </p:cNvSpPr>
          <p:nvPr>
            <p:ph type="sldNum" sz="quarter" idx="5"/>
          </p:nvPr>
        </p:nvSpPr>
        <p:spPr/>
        <p:txBody>
          <a:bodyPr/>
          <a:lstStyle/>
          <a:p>
            <a:fld id="{686AC496-F58A-42F3-8502-116D5538F37E}" type="slidenum">
              <a:rPr lang="en-US" smtClean="0"/>
              <a:t>51</a:t>
            </a:fld>
            <a:endParaRPr lang="en-US"/>
          </a:p>
        </p:txBody>
      </p:sp>
    </p:spTree>
    <p:extLst>
      <p:ext uri="{BB962C8B-B14F-4D97-AF65-F5344CB8AC3E}">
        <p14:creationId xmlns:p14="http://schemas.microsoft.com/office/powerpoint/2010/main" val="2479769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from multiple years</a:t>
            </a:r>
          </a:p>
        </p:txBody>
      </p:sp>
      <p:sp>
        <p:nvSpPr>
          <p:cNvPr id="4" name="Slide Number Placeholder 3"/>
          <p:cNvSpPr>
            <a:spLocks noGrp="1"/>
          </p:cNvSpPr>
          <p:nvPr>
            <p:ph type="sldNum" sz="quarter" idx="5"/>
          </p:nvPr>
        </p:nvSpPr>
        <p:spPr/>
        <p:txBody>
          <a:bodyPr/>
          <a:lstStyle/>
          <a:p>
            <a:fld id="{91E074DD-0708-41A2-9695-967B3042448D}" type="slidenum">
              <a:rPr lang="en-US" smtClean="0"/>
              <a:t>52</a:t>
            </a:fld>
            <a:endParaRPr lang="en-US"/>
          </a:p>
        </p:txBody>
      </p:sp>
    </p:spTree>
    <p:extLst>
      <p:ext uri="{BB962C8B-B14F-4D97-AF65-F5344CB8AC3E}">
        <p14:creationId xmlns:p14="http://schemas.microsoft.com/office/powerpoint/2010/main" val="793565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no prior knowledge. Untargeted, unbiased. </a:t>
            </a:r>
          </a:p>
        </p:txBody>
      </p:sp>
      <p:sp>
        <p:nvSpPr>
          <p:cNvPr id="4" name="Slide Number Placeholder 3"/>
          <p:cNvSpPr>
            <a:spLocks noGrp="1"/>
          </p:cNvSpPr>
          <p:nvPr>
            <p:ph type="sldNum" sz="quarter" idx="5"/>
          </p:nvPr>
        </p:nvSpPr>
        <p:spPr/>
        <p:txBody>
          <a:bodyPr/>
          <a:lstStyle/>
          <a:p>
            <a:fld id="{91E074DD-0708-41A2-9695-967B3042448D}" type="slidenum">
              <a:rPr lang="en-US" smtClean="0"/>
              <a:t>53</a:t>
            </a:fld>
            <a:endParaRPr lang="en-US"/>
          </a:p>
        </p:txBody>
      </p:sp>
    </p:spTree>
    <p:extLst>
      <p:ext uri="{BB962C8B-B14F-4D97-AF65-F5344CB8AC3E}">
        <p14:creationId xmlns:p14="http://schemas.microsoft.com/office/powerpoint/2010/main" val="252790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5</a:t>
            </a:fld>
            <a:endParaRPr lang="en-US"/>
          </a:p>
        </p:txBody>
      </p:sp>
    </p:spTree>
    <p:extLst>
      <p:ext uri="{BB962C8B-B14F-4D97-AF65-F5344CB8AC3E}">
        <p14:creationId xmlns:p14="http://schemas.microsoft.com/office/powerpoint/2010/main" val="1844526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knew we had Dengue virus in these samples, </a:t>
            </a:r>
            <a:r>
              <a:rPr lang="en-US" dirty="0" err="1"/>
              <a:t>sowe</a:t>
            </a:r>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54</a:t>
            </a:fld>
            <a:endParaRPr lang="en-US"/>
          </a:p>
        </p:txBody>
      </p:sp>
    </p:spTree>
    <p:extLst>
      <p:ext uri="{BB962C8B-B14F-4D97-AF65-F5344CB8AC3E}">
        <p14:creationId xmlns:p14="http://schemas.microsoft.com/office/powerpoint/2010/main" val="249258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6</a:t>
            </a:fld>
            <a:endParaRPr lang="en-US"/>
          </a:p>
        </p:txBody>
      </p:sp>
    </p:spTree>
    <p:extLst>
      <p:ext uri="{BB962C8B-B14F-4D97-AF65-F5344CB8AC3E}">
        <p14:creationId xmlns:p14="http://schemas.microsoft.com/office/powerpoint/2010/main" val="335120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Kate </a:t>
            </a:r>
            <a:r>
              <a:rPr lang="en-US" dirty="0" err="1"/>
              <a:t>Rubins</a:t>
            </a:r>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7</a:t>
            </a:fld>
            <a:endParaRPr lang="en-US"/>
          </a:p>
        </p:txBody>
      </p:sp>
    </p:spTree>
    <p:extLst>
      <p:ext uri="{BB962C8B-B14F-4D97-AF65-F5344CB8AC3E}">
        <p14:creationId xmlns:p14="http://schemas.microsoft.com/office/powerpoint/2010/main" val="292964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8</a:t>
            </a:fld>
            <a:endParaRPr lang="en-US"/>
          </a:p>
        </p:txBody>
      </p:sp>
    </p:spTree>
    <p:extLst>
      <p:ext uri="{BB962C8B-B14F-4D97-AF65-F5344CB8AC3E}">
        <p14:creationId xmlns:p14="http://schemas.microsoft.com/office/powerpoint/2010/main" val="172523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9</a:t>
            </a:fld>
            <a:endParaRPr lang="en-US"/>
          </a:p>
        </p:txBody>
      </p:sp>
    </p:spTree>
    <p:extLst>
      <p:ext uri="{BB962C8B-B14F-4D97-AF65-F5344CB8AC3E}">
        <p14:creationId xmlns:p14="http://schemas.microsoft.com/office/powerpoint/2010/main" val="98325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074DD-0708-41A2-9695-967B3042448D}" type="slidenum">
              <a:rPr lang="en-US" smtClean="0"/>
              <a:t>10</a:t>
            </a:fld>
            <a:endParaRPr lang="en-US"/>
          </a:p>
        </p:txBody>
      </p:sp>
    </p:spTree>
    <p:extLst>
      <p:ext uri="{BB962C8B-B14F-4D97-AF65-F5344CB8AC3E}">
        <p14:creationId xmlns:p14="http://schemas.microsoft.com/office/powerpoint/2010/main" val="3706071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Effectively what we are trying to do is get from this to this. </a:t>
            </a:r>
          </a:p>
        </p:txBody>
      </p:sp>
      <p:sp>
        <p:nvSpPr>
          <p:cNvPr id="4" name="Slide Number Placeholder 3"/>
          <p:cNvSpPr>
            <a:spLocks noGrp="1"/>
          </p:cNvSpPr>
          <p:nvPr>
            <p:ph type="sldNum" sz="quarter" idx="5"/>
          </p:nvPr>
        </p:nvSpPr>
        <p:spPr/>
        <p:txBody>
          <a:bodyPr/>
          <a:lstStyle/>
          <a:p>
            <a:fld id="{686AC496-F58A-42F3-8502-116D5538F37E}" type="slidenum">
              <a:rPr lang="en-US" smtClean="0"/>
              <a:t>14</a:t>
            </a:fld>
            <a:endParaRPr lang="en-US"/>
          </a:p>
        </p:txBody>
      </p:sp>
    </p:spTree>
    <p:extLst>
      <p:ext uri="{BB962C8B-B14F-4D97-AF65-F5344CB8AC3E}">
        <p14:creationId xmlns:p14="http://schemas.microsoft.com/office/powerpoint/2010/main" val="2942562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F1BD-3ABC-4A4C-ACF7-7D8FE547C4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421982-C3DF-4CD7-9CD9-F50FD64E3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E3285-B6E3-4D41-8E64-B04AC1DAF9BF}"/>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210BCB7B-3F1C-4F74-9508-8FDADDBBA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9A605-7DDB-4DFE-A3BD-49FC57636EC1}"/>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2968204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2F48-F481-4A53-B1F8-A1565635B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70C3F3-B3FC-402A-9647-5408678DA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C176C-59DA-4DEF-BB19-6F35A045800C}"/>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6394B61B-D48B-4C4E-B6AB-C026CA50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7CA9C-3EDC-4E5D-81BC-8178DC5D00D5}"/>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94312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10A12E-B77A-484A-B685-8F290A6D7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9CACC-1E94-4D1C-AA5C-8C3EFD7B26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81658-5B39-44CC-934C-DCB79C50C83E}"/>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6C26DE2A-40DD-448A-B09F-74AAC8433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D548C-D764-4D09-AFBB-B86B41E662A3}"/>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190281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0E86F5-C9AF-B54F-B9DC-2B2FA655F79B}"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2620728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0E86F5-C9AF-B54F-B9DC-2B2FA655F79B}"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4217425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0E86F5-C9AF-B54F-B9DC-2B2FA655F79B}"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3419412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0E86F5-C9AF-B54F-B9DC-2B2FA655F79B}"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3231720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0E86F5-C9AF-B54F-B9DC-2B2FA655F79B}"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154210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0E86F5-C9AF-B54F-B9DC-2B2FA655F79B}"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1402074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E86F5-C9AF-B54F-B9DC-2B2FA655F79B}"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1888652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0E86F5-C9AF-B54F-B9DC-2B2FA655F79B}"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97323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C190-908A-4AB7-819D-5D7E8D5A8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1BC34-8264-41F8-98D6-8091BD03B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22D7C-B80D-4669-80D8-A0DE2E31456D}"/>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BE12FD80-09C0-4FE2-9537-A4E968D30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DB756-FDD1-41F6-9298-95949244DE1A}"/>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4252221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0E86F5-C9AF-B54F-B9DC-2B2FA655F79B}"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666154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0E86F5-C9AF-B54F-B9DC-2B2FA655F79B}"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4018960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0E86F5-C9AF-B54F-B9DC-2B2FA655F79B}"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4503E-7E56-214B-BEC9-625041C084F8}" type="slidenum">
              <a:rPr lang="en-US" smtClean="0"/>
              <a:t>‹#›</a:t>
            </a:fld>
            <a:endParaRPr lang="en-US"/>
          </a:p>
        </p:txBody>
      </p:sp>
    </p:spTree>
    <p:extLst>
      <p:ext uri="{BB962C8B-B14F-4D97-AF65-F5344CB8AC3E}">
        <p14:creationId xmlns:p14="http://schemas.microsoft.com/office/powerpoint/2010/main" val="384096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3785-B791-4D0B-A13D-8B3AAA3DBD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587799-C0B0-47C8-84EF-51E9BB541B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1DAF83-0C14-4943-90F8-FD172A219153}"/>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5B148DCF-6DFA-42BC-AF7C-545F7B0F6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289E4-7C5D-43CB-961C-D90CAD2A6BCC}"/>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337785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D3AF-278E-439E-A795-C5CC9FAB6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91CBD-DA4F-4A86-B28F-3E1AC9BF0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BFBF48-5F10-4AE6-B5F3-E4FC1E031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3EB664-B8C6-4FAC-B928-67279776759A}"/>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6" name="Footer Placeholder 5">
            <a:extLst>
              <a:ext uri="{FF2B5EF4-FFF2-40B4-BE49-F238E27FC236}">
                <a16:creationId xmlns:a16="http://schemas.microsoft.com/office/drawing/2014/main" id="{4FBA10BE-A626-4324-B91A-5E4A9EB69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848B3-F14F-49A0-8F62-6D1A5D4371D1}"/>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38244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D6FD3-5C0C-42CE-A220-423C3E9F6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FC4B55-62A5-48A3-828D-3AFC4CF841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4E9C27-0C6A-4724-8E67-F0DDB3FA2A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008C7E-91F3-4BDA-B184-280AA45266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28F13-8C87-4A8F-B0F8-F9196E344F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F85905-E9C4-447A-B1A0-F02DC06D681F}"/>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8" name="Footer Placeholder 7">
            <a:extLst>
              <a:ext uri="{FF2B5EF4-FFF2-40B4-BE49-F238E27FC236}">
                <a16:creationId xmlns:a16="http://schemas.microsoft.com/office/drawing/2014/main" id="{9DAF6C25-AF38-4245-BDB7-FCFA96016D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E06469-2293-47E5-AA99-98D231161C19}"/>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202593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65BF-DE77-4DEF-A3C0-FF31EEC8E7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C7B7D-FCA2-445C-84CA-DDBA86C31656}"/>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4" name="Footer Placeholder 3">
            <a:extLst>
              <a:ext uri="{FF2B5EF4-FFF2-40B4-BE49-F238E27FC236}">
                <a16:creationId xmlns:a16="http://schemas.microsoft.com/office/drawing/2014/main" id="{F27AE291-9C26-46D6-8A2D-9358692AC6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F6E81B-4ACA-47A5-947A-E3EE77736ACD}"/>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140391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1FDB0-4F24-42AA-8C36-580E10BC4A53}"/>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3" name="Footer Placeholder 2">
            <a:extLst>
              <a:ext uri="{FF2B5EF4-FFF2-40B4-BE49-F238E27FC236}">
                <a16:creationId xmlns:a16="http://schemas.microsoft.com/office/drawing/2014/main" id="{1CC801DD-0E77-4938-A77C-BC282D59F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E38D1-C85A-4A8E-8C1E-AD28E7ACA04E}"/>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53379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0622-C306-46D4-97E1-741392FD46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A646-C3B2-47D9-81AF-9BF51D211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0A31B4-68B8-4871-A297-1DB0C20B4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D4A4F3-54C5-40FA-96EA-F7B81D44C940}"/>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6" name="Footer Placeholder 5">
            <a:extLst>
              <a:ext uri="{FF2B5EF4-FFF2-40B4-BE49-F238E27FC236}">
                <a16:creationId xmlns:a16="http://schemas.microsoft.com/office/drawing/2014/main" id="{8600D687-7193-4403-98A6-7147BDCC1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ABD2D-3CA8-4026-A7D0-831018C0D53A}"/>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324395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F9C3-8F6B-404B-AF6B-1213D2855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C7820D-E2FD-4BFF-9FE2-CF6401468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9BA4FC-EA7E-4449-88D3-C48D79478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A8850-762D-4525-833D-2D7E1D42975F}"/>
              </a:ext>
            </a:extLst>
          </p:cNvPr>
          <p:cNvSpPr>
            <a:spLocks noGrp="1"/>
          </p:cNvSpPr>
          <p:nvPr>
            <p:ph type="dt" sz="half" idx="10"/>
          </p:nvPr>
        </p:nvSpPr>
        <p:spPr/>
        <p:txBody>
          <a:bodyPr/>
          <a:lstStyle/>
          <a:p>
            <a:fld id="{0A8B7EA4-B3A5-4F2A-80B9-F509D5BBC686}" type="datetimeFigureOut">
              <a:rPr lang="en-US" smtClean="0"/>
              <a:t>1/21/2020</a:t>
            </a:fld>
            <a:endParaRPr lang="en-US"/>
          </a:p>
        </p:txBody>
      </p:sp>
      <p:sp>
        <p:nvSpPr>
          <p:cNvPr id="6" name="Footer Placeholder 5">
            <a:extLst>
              <a:ext uri="{FF2B5EF4-FFF2-40B4-BE49-F238E27FC236}">
                <a16:creationId xmlns:a16="http://schemas.microsoft.com/office/drawing/2014/main" id="{06211FB2-CEF7-41A0-8927-2549A5EB0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B307A3-8D0A-435A-9F0A-206BED1E4415}"/>
              </a:ext>
            </a:extLst>
          </p:cNvPr>
          <p:cNvSpPr>
            <a:spLocks noGrp="1"/>
          </p:cNvSpPr>
          <p:nvPr>
            <p:ph type="sldNum" sz="quarter" idx="12"/>
          </p:nvPr>
        </p:nvSpPr>
        <p:spPr/>
        <p:txBody>
          <a:bodyPr/>
          <a:lstStyle/>
          <a:p>
            <a:fld id="{964B024A-1A46-461D-BBE4-C8DBC894FFF0}" type="slidenum">
              <a:rPr lang="en-US" smtClean="0"/>
              <a:t>‹#›</a:t>
            </a:fld>
            <a:endParaRPr lang="en-US"/>
          </a:p>
        </p:txBody>
      </p:sp>
    </p:spTree>
    <p:extLst>
      <p:ext uri="{BB962C8B-B14F-4D97-AF65-F5344CB8AC3E}">
        <p14:creationId xmlns:p14="http://schemas.microsoft.com/office/powerpoint/2010/main" val="414741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E1707-AE7E-4CA5-8B17-26294231C3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2085CA-4EA0-42D2-9C43-986BFD9D7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D112A-1FBD-4DAB-AD55-77DB752AA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B7EA4-B3A5-4F2A-80B9-F509D5BBC686}" type="datetimeFigureOut">
              <a:rPr lang="en-US" smtClean="0"/>
              <a:t>1/21/2020</a:t>
            </a:fld>
            <a:endParaRPr lang="en-US"/>
          </a:p>
        </p:txBody>
      </p:sp>
      <p:sp>
        <p:nvSpPr>
          <p:cNvPr id="5" name="Footer Placeholder 4">
            <a:extLst>
              <a:ext uri="{FF2B5EF4-FFF2-40B4-BE49-F238E27FC236}">
                <a16:creationId xmlns:a16="http://schemas.microsoft.com/office/drawing/2014/main" id="{73B98E55-7776-49E2-ADDD-50DDD5F6D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475D52-A52E-4A00-942F-992BB54DBD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B024A-1A46-461D-BBE4-C8DBC894FFF0}" type="slidenum">
              <a:rPr lang="en-US" smtClean="0"/>
              <a:t>‹#›</a:t>
            </a:fld>
            <a:endParaRPr lang="en-US"/>
          </a:p>
        </p:txBody>
      </p:sp>
    </p:spTree>
    <p:extLst>
      <p:ext uri="{BB962C8B-B14F-4D97-AF65-F5344CB8AC3E}">
        <p14:creationId xmlns:p14="http://schemas.microsoft.com/office/powerpoint/2010/main" val="234372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E86F5-C9AF-B54F-B9DC-2B2FA655F79B}" type="datetimeFigureOut">
              <a:rPr lang="en-US" smtClean="0"/>
              <a:t>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4503E-7E56-214B-BEC9-625041C084F8}" type="slidenum">
              <a:rPr lang="en-US" smtClean="0"/>
              <a:t>‹#›</a:t>
            </a:fld>
            <a:endParaRPr lang="en-US"/>
          </a:p>
        </p:txBody>
      </p:sp>
    </p:spTree>
    <p:extLst>
      <p:ext uri="{BB962C8B-B14F-4D97-AF65-F5344CB8AC3E}">
        <p14:creationId xmlns:p14="http://schemas.microsoft.com/office/powerpoint/2010/main" val="663446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merenlab.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merenlab.org/" TargetMode="External"/><Relationship Id="rId4" Type="http://schemas.openxmlformats.org/officeDocument/2006/relationships/image" Target="../media/image39.sv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merenlab.org/" TargetMode="External"/><Relationship Id="rId4" Type="http://schemas.openxmlformats.org/officeDocument/2006/relationships/image" Target="../media/image3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AF0D3"/>
        </a:solidFill>
        <a:effectLst/>
      </p:bgPr>
    </p:bg>
    <p:spTree>
      <p:nvGrpSpPr>
        <p:cNvPr id="1" name=""/>
        <p:cNvGrpSpPr/>
        <p:nvPr/>
      </p:nvGrpSpPr>
      <p:grpSpPr>
        <a:xfrm>
          <a:off x="0" y="0"/>
          <a:ext cx="0" cy="0"/>
          <a:chOff x="0" y="0"/>
          <a:chExt cx="0" cy="0"/>
        </a:xfrm>
      </p:grpSpPr>
      <p:sp>
        <p:nvSpPr>
          <p:cNvPr id="13" name="Rectangle 12"/>
          <p:cNvSpPr/>
          <p:nvPr/>
        </p:nvSpPr>
        <p:spPr>
          <a:xfrm>
            <a:off x="0" y="6033975"/>
            <a:ext cx="12192000" cy="944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259335" y="4247638"/>
            <a:ext cx="685462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rPr>
              <a:t>EMD 531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rPr>
              <a:t>Lecture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rPr>
              <a:t>Joseph Fauver,</a:t>
            </a:r>
            <a:r>
              <a:rPr kumimoji="0" lang="en-US" sz="18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rPr>
              <a:t> </a:t>
            </a:r>
            <a:r>
              <a:rPr lang="en-US" sz="3600" dirty="0">
                <a:solidFill>
                  <a:prstClr val="black">
                    <a:lumMod val="85000"/>
                    <a:lumOff val="15000"/>
                  </a:prstClr>
                </a:solidFill>
                <a:latin typeface="Courier" charset="0"/>
                <a:ea typeface="Courier" charset="0"/>
                <a:cs typeface="Courier" charset="0"/>
              </a:rPr>
              <a:t>PhD</a:t>
            </a:r>
            <a:endParaRPr kumimoji="0" lang="en-US" sz="36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lumMod val="85000"/>
                  <a:lumOff val="15000"/>
                </a:prstClr>
              </a:solidFill>
              <a:effectLst/>
              <a:uLnTx/>
              <a:uFillTx/>
              <a:latin typeface="Courier" charset="0"/>
              <a:ea typeface="Courier" charset="0"/>
              <a:cs typeface="Courier"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E7E6E6">
                  <a:lumMod val="50000"/>
                </a:srgbClr>
              </a:solidFill>
              <a:effectLst/>
              <a:uLnTx/>
              <a:uFillTx/>
              <a:latin typeface="Avenir Next" charset="0"/>
              <a:ea typeface="Avenir Next" charset="0"/>
              <a:cs typeface="Avenir Next" charset="0"/>
            </a:endParaRPr>
          </a:p>
        </p:txBody>
      </p:sp>
      <p:sp>
        <p:nvSpPr>
          <p:cNvPr id="6" name="TextBox 5"/>
          <p:cNvSpPr txBox="1"/>
          <p:nvPr/>
        </p:nvSpPr>
        <p:spPr>
          <a:xfrm>
            <a:off x="317481" y="1402960"/>
            <a:ext cx="11584004"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E7E6E6">
                    <a:lumMod val="50000"/>
                  </a:srgbClr>
                </a:solidFill>
                <a:effectLst/>
                <a:uLnTx/>
                <a:uFillTx/>
                <a:latin typeface="Avenir Next" charset="0"/>
                <a:ea typeface="Avenir Next" charset="0"/>
                <a:cs typeface="Avenir Next" charset="0"/>
              </a:rPr>
              <a:t>Molecular Basis of Next Generation Sequencing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21" y="6227548"/>
            <a:ext cx="7561895" cy="453371"/>
          </a:xfrm>
          <a:prstGeom prst="rect">
            <a:avLst/>
          </a:prstGeom>
        </p:spPr>
      </p:pic>
    </p:spTree>
    <p:extLst>
      <p:ext uri="{BB962C8B-B14F-4D97-AF65-F5344CB8AC3E}">
        <p14:creationId xmlns:p14="http://schemas.microsoft.com/office/powerpoint/2010/main" val="3542183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idx="1"/>
          </p:nvPr>
        </p:nvSpPr>
        <p:spPr>
          <a:xfrm>
            <a:off x="838200" y="1817096"/>
            <a:ext cx="10515600" cy="4351338"/>
          </a:xfrm>
        </p:spPr>
        <p:txBody>
          <a:bodyPr/>
          <a:lstStyle/>
          <a:p>
            <a:r>
              <a:rPr lang="en-US" dirty="0"/>
              <a:t>Small</a:t>
            </a:r>
          </a:p>
          <a:p>
            <a:r>
              <a:rPr lang="en-US" dirty="0"/>
              <a:t>Portable</a:t>
            </a:r>
          </a:p>
          <a:p>
            <a:r>
              <a:rPr lang="en-US" dirty="0"/>
              <a:t>“Real time”</a:t>
            </a:r>
          </a:p>
          <a:p>
            <a:r>
              <a:rPr lang="en-US" dirty="0"/>
              <a:t>Self-contained</a:t>
            </a:r>
          </a:p>
          <a:p>
            <a:r>
              <a:rPr lang="en-US" dirty="0"/>
              <a:t>Inexpensive</a:t>
            </a:r>
          </a:p>
          <a:p>
            <a:endParaRPr lang="en-US" dirty="0"/>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grpSp>
        <p:nvGrpSpPr>
          <p:cNvPr id="17" name="Group 16">
            <a:extLst>
              <a:ext uri="{FF2B5EF4-FFF2-40B4-BE49-F238E27FC236}">
                <a16:creationId xmlns:a16="http://schemas.microsoft.com/office/drawing/2014/main" id="{48839338-6FFF-4945-B9DE-E0D314C69699}"/>
              </a:ext>
            </a:extLst>
          </p:cNvPr>
          <p:cNvGrpSpPr>
            <a:grpSpLocks noChangeAspect="1"/>
          </p:cNvGrpSpPr>
          <p:nvPr/>
        </p:nvGrpSpPr>
        <p:grpSpPr>
          <a:xfrm>
            <a:off x="6262867" y="1375527"/>
            <a:ext cx="5417518" cy="2926080"/>
            <a:chOff x="5921014" y="1331298"/>
            <a:chExt cx="4999091" cy="2700081"/>
          </a:xfrm>
        </p:grpSpPr>
        <p:pic>
          <p:nvPicPr>
            <p:cNvPr id="8" name="Picture 7">
              <a:extLst>
                <a:ext uri="{FF2B5EF4-FFF2-40B4-BE49-F238E27FC236}">
                  <a16:creationId xmlns:a16="http://schemas.microsoft.com/office/drawing/2014/main" id="{570CB6C8-2D34-4171-B97A-46312495D008}"/>
                </a:ext>
              </a:extLst>
            </p:cNvPr>
            <p:cNvPicPr>
              <a:picLocks noChangeAspect="1"/>
            </p:cNvPicPr>
            <p:nvPr/>
          </p:nvPicPr>
          <p:blipFill>
            <a:blip r:embed="rId4"/>
            <a:stretch>
              <a:fillRect/>
            </a:stretch>
          </p:blipFill>
          <p:spPr>
            <a:xfrm>
              <a:off x="5981281" y="1331298"/>
              <a:ext cx="4938824" cy="2469412"/>
            </a:xfrm>
            <a:prstGeom prst="rect">
              <a:avLst/>
            </a:prstGeom>
            <a:ln>
              <a:solidFill>
                <a:schemeClr val="tx1"/>
              </a:solidFill>
            </a:ln>
          </p:spPr>
        </p:pic>
        <p:sp>
          <p:nvSpPr>
            <p:cNvPr id="16" name="TextBox 15">
              <a:extLst>
                <a:ext uri="{FF2B5EF4-FFF2-40B4-BE49-F238E27FC236}">
                  <a16:creationId xmlns:a16="http://schemas.microsoft.com/office/drawing/2014/main" id="{7A1DA3AD-7F3F-4894-8D63-496CA8CB65A2}"/>
                </a:ext>
              </a:extLst>
            </p:cNvPr>
            <p:cNvSpPr txBox="1"/>
            <p:nvPr/>
          </p:nvSpPr>
          <p:spPr>
            <a:xfrm>
              <a:off x="5921014" y="3800547"/>
              <a:ext cx="1249060" cy="230832"/>
            </a:xfrm>
            <a:prstGeom prst="rect">
              <a:avLst/>
            </a:prstGeom>
            <a:noFill/>
          </p:spPr>
          <p:txBody>
            <a:bodyPr wrap="none" rtlCol="0">
              <a:spAutoFit/>
            </a:bodyPr>
            <a:lstStyle/>
            <a:p>
              <a:r>
                <a:rPr lang="en-US" sz="900" dirty="0"/>
                <a:t>Photo courtesy of ONT</a:t>
              </a:r>
              <a:endParaRPr lang="en-US" sz="1600" dirty="0"/>
            </a:p>
          </p:txBody>
        </p:sp>
      </p:grpSp>
      <p:grpSp>
        <p:nvGrpSpPr>
          <p:cNvPr id="15" name="Group 14">
            <a:extLst>
              <a:ext uri="{FF2B5EF4-FFF2-40B4-BE49-F238E27FC236}">
                <a16:creationId xmlns:a16="http://schemas.microsoft.com/office/drawing/2014/main" id="{45E1BA36-A92E-4871-98E8-6B38228885C8}"/>
              </a:ext>
            </a:extLst>
          </p:cNvPr>
          <p:cNvGrpSpPr>
            <a:grpSpLocks noChangeAspect="1"/>
          </p:cNvGrpSpPr>
          <p:nvPr/>
        </p:nvGrpSpPr>
        <p:grpSpPr>
          <a:xfrm>
            <a:off x="5713973" y="1682432"/>
            <a:ext cx="5100352" cy="3657600"/>
            <a:chOff x="5727389" y="1567650"/>
            <a:chExt cx="4589171" cy="3291019"/>
          </a:xfrm>
        </p:grpSpPr>
        <p:pic>
          <p:nvPicPr>
            <p:cNvPr id="9" name="Picture 8">
              <a:extLst>
                <a:ext uri="{FF2B5EF4-FFF2-40B4-BE49-F238E27FC236}">
                  <a16:creationId xmlns:a16="http://schemas.microsoft.com/office/drawing/2014/main" id="{2B7E646E-5B17-49BC-8A20-961B0E0344FE}"/>
                </a:ext>
              </a:extLst>
            </p:cNvPr>
            <p:cNvPicPr>
              <a:picLocks noChangeAspect="1"/>
            </p:cNvPicPr>
            <p:nvPr/>
          </p:nvPicPr>
          <p:blipFill>
            <a:blip r:embed="rId5"/>
            <a:stretch>
              <a:fillRect/>
            </a:stretch>
          </p:blipFill>
          <p:spPr>
            <a:xfrm>
              <a:off x="5727389" y="1567650"/>
              <a:ext cx="4589171" cy="3054667"/>
            </a:xfrm>
            <a:prstGeom prst="rect">
              <a:avLst/>
            </a:prstGeom>
            <a:ln>
              <a:solidFill>
                <a:schemeClr val="tx1"/>
              </a:solidFill>
            </a:ln>
          </p:spPr>
        </p:pic>
        <p:sp>
          <p:nvSpPr>
            <p:cNvPr id="14" name="TextBox 13">
              <a:extLst>
                <a:ext uri="{FF2B5EF4-FFF2-40B4-BE49-F238E27FC236}">
                  <a16:creationId xmlns:a16="http://schemas.microsoft.com/office/drawing/2014/main" id="{AF336E4F-1389-4828-AAD6-3CB78773387A}"/>
                </a:ext>
              </a:extLst>
            </p:cNvPr>
            <p:cNvSpPr txBox="1"/>
            <p:nvPr/>
          </p:nvSpPr>
          <p:spPr>
            <a:xfrm>
              <a:off x="5727389" y="4627837"/>
              <a:ext cx="2029723" cy="230832"/>
            </a:xfrm>
            <a:prstGeom prst="rect">
              <a:avLst/>
            </a:prstGeom>
            <a:noFill/>
          </p:spPr>
          <p:txBody>
            <a:bodyPr wrap="none" rtlCol="0">
              <a:spAutoFit/>
            </a:bodyPr>
            <a:lstStyle/>
            <a:p>
              <a:r>
                <a:rPr lang="en-US" sz="900" dirty="0"/>
                <a:t>Photo courtesy of Front-Line Genomics</a:t>
              </a:r>
              <a:endParaRPr lang="en-US" sz="1600" dirty="0"/>
            </a:p>
          </p:txBody>
        </p:sp>
      </p:grpSp>
      <p:grpSp>
        <p:nvGrpSpPr>
          <p:cNvPr id="18" name="Group 17">
            <a:extLst>
              <a:ext uri="{FF2B5EF4-FFF2-40B4-BE49-F238E27FC236}">
                <a16:creationId xmlns:a16="http://schemas.microsoft.com/office/drawing/2014/main" id="{56ACE524-EB59-47D6-84B0-F8B4D546A90E}"/>
              </a:ext>
            </a:extLst>
          </p:cNvPr>
          <p:cNvGrpSpPr>
            <a:grpSpLocks noChangeAspect="1"/>
          </p:cNvGrpSpPr>
          <p:nvPr/>
        </p:nvGrpSpPr>
        <p:grpSpPr>
          <a:xfrm>
            <a:off x="4881763" y="2436737"/>
            <a:ext cx="4795963" cy="3017520"/>
            <a:chOff x="1105884" y="3800547"/>
            <a:chExt cx="4370468" cy="2749807"/>
          </a:xfrm>
        </p:grpSpPr>
        <p:pic>
          <p:nvPicPr>
            <p:cNvPr id="19" name="Picture 18">
              <a:extLst>
                <a:ext uri="{FF2B5EF4-FFF2-40B4-BE49-F238E27FC236}">
                  <a16:creationId xmlns:a16="http://schemas.microsoft.com/office/drawing/2014/main" id="{8D064D08-BF38-4C29-BF1E-0BECECB30904}"/>
                </a:ext>
              </a:extLst>
            </p:cNvPr>
            <p:cNvPicPr>
              <a:picLocks noChangeAspect="1"/>
            </p:cNvPicPr>
            <p:nvPr/>
          </p:nvPicPr>
          <p:blipFill>
            <a:blip r:embed="rId6"/>
            <a:stretch>
              <a:fillRect/>
            </a:stretch>
          </p:blipFill>
          <p:spPr>
            <a:xfrm>
              <a:off x="1219200" y="3800547"/>
              <a:ext cx="4257152" cy="2552628"/>
            </a:xfrm>
            <a:prstGeom prst="rect">
              <a:avLst/>
            </a:prstGeom>
            <a:ln>
              <a:solidFill>
                <a:schemeClr val="tx1"/>
              </a:solidFill>
            </a:ln>
          </p:spPr>
        </p:pic>
        <p:sp>
          <p:nvSpPr>
            <p:cNvPr id="20" name="TextBox 19">
              <a:extLst>
                <a:ext uri="{FF2B5EF4-FFF2-40B4-BE49-F238E27FC236}">
                  <a16:creationId xmlns:a16="http://schemas.microsoft.com/office/drawing/2014/main" id="{A5450606-61C9-4535-902D-B5EB1F1081A8}"/>
                </a:ext>
              </a:extLst>
            </p:cNvPr>
            <p:cNvSpPr txBox="1"/>
            <p:nvPr/>
          </p:nvSpPr>
          <p:spPr>
            <a:xfrm>
              <a:off x="1105884" y="6319522"/>
              <a:ext cx="1718740" cy="230832"/>
            </a:xfrm>
            <a:prstGeom prst="rect">
              <a:avLst/>
            </a:prstGeom>
            <a:noFill/>
          </p:spPr>
          <p:txBody>
            <a:bodyPr wrap="none" rtlCol="0">
              <a:spAutoFit/>
            </a:bodyPr>
            <a:lstStyle/>
            <a:p>
              <a:r>
                <a:rPr lang="en-US" sz="900" dirty="0"/>
                <a:t>Photo courtesy of The Guardian</a:t>
              </a:r>
              <a:endParaRPr lang="en-US" sz="1600" dirty="0"/>
            </a:p>
          </p:txBody>
        </p:sp>
      </p:grpSp>
      <p:grpSp>
        <p:nvGrpSpPr>
          <p:cNvPr id="22" name="Group 21">
            <a:extLst>
              <a:ext uri="{FF2B5EF4-FFF2-40B4-BE49-F238E27FC236}">
                <a16:creationId xmlns:a16="http://schemas.microsoft.com/office/drawing/2014/main" id="{3C31FF15-3584-4782-B1EC-69148973B013}"/>
              </a:ext>
            </a:extLst>
          </p:cNvPr>
          <p:cNvGrpSpPr/>
          <p:nvPr/>
        </p:nvGrpSpPr>
        <p:grpSpPr>
          <a:xfrm>
            <a:off x="4044537" y="2707173"/>
            <a:ext cx="5238757" cy="3641639"/>
            <a:chOff x="5053599" y="2079581"/>
            <a:chExt cx="5238757" cy="3641639"/>
          </a:xfrm>
        </p:grpSpPr>
        <p:pic>
          <p:nvPicPr>
            <p:cNvPr id="10" name="Picture 9">
              <a:extLst>
                <a:ext uri="{FF2B5EF4-FFF2-40B4-BE49-F238E27FC236}">
                  <a16:creationId xmlns:a16="http://schemas.microsoft.com/office/drawing/2014/main" id="{34BA6CC1-CE67-421F-AB6E-FD86F833555E}"/>
                </a:ext>
              </a:extLst>
            </p:cNvPr>
            <p:cNvPicPr>
              <a:picLocks noChangeAspect="1"/>
            </p:cNvPicPr>
            <p:nvPr/>
          </p:nvPicPr>
          <p:blipFill>
            <a:blip r:embed="rId7"/>
            <a:stretch>
              <a:fillRect/>
            </a:stretch>
          </p:blipFill>
          <p:spPr>
            <a:xfrm>
              <a:off x="5192003" y="2079581"/>
              <a:ext cx="5100353" cy="3402892"/>
            </a:xfrm>
            <a:prstGeom prst="rect">
              <a:avLst/>
            </a:prstGeom>
            <a:ln>
              <a:solidFill>
                <a:schemeClr val="tx1"/>
              </a:solidFill>
            </a:ln>
          </p:spPr>
        </p:pic>
        <p:sp>
          <p:nvSpPr>
            <p:cNvPr id="21" name="TextBox 20">
              <a:extLst>
                <a:ext uri="{FF2B5EF4-FFF2-40B4-BE49-F238E27FC236}">
                  <a16:creationId xmlns:a16="http://schemas.microsoft.com/office/drawing/2014/main" id="{D70C9412-FAAB-4CF9-AED7-3E0389178D7C}"/>
                </a:ext>
              </a:extLst>
            </p:cNvPr>
            <p:cNvSpPr txBox="1"/>
            <p:nvPr/>
          </p:nvSpPr>
          <p:spPr>
            <a:xfrm>
              <a:off x="5053599" y="5490388"/>
              <a:ext cx="2005677" cy="230832"/>
            </a:xfrm>
            <a:prstGeom prst="rect">
              <a:avLst/>
            </a:prstGeom>
            <a:noFill/>
          </p:spPr>
          <p:txBody>
            <a:bodyPr wrap="none" rtlCol="0">
              <a:spAutoFit/>
            </a:bodyPr>
            <a:lstStyle/>
            <a:p>
              <a:r>
                <a:rPr lang="en-US" sz="900" dirty="0"/>
                <a:t>Photo courtesy of Front-Line Genomics</a:t>
              </a:r>
              <a:endParaRPr lang="en-US" sz="1600" dirty="0"/>
            </a:p>
          </p:txBody>
        </p:sp>
      </p:grpSp>
      <p:grpSp>
        <p:nvGrpSpPr>
          <p:cNvPr id="23" name="Group 22">
            <a:extLst>
              <a:ext uri="{FF2B5EF4-FFF2-40B4-BE49-F238E27FC236}">
                <a16:creationId xmlns:a16="http://schemas.microsoft.com/office/drawing/2014/main" id="{3D085A4C-BE73-4F78-A551-D890746A47C0}"/>
              </a:ext>
            </a:extLst>
          </p:cNvPr>
          <p:cNvGrpSpPr>
            <a:grpSpLocks noChangeAspect="1"/>
          </p:cNvGrpSpPr>
          <p:nvPr/>
        </p:nvGrpSpPr>
        <p:grpSpPr>
          <a:xfrm>
            <a:off x="3289307" y="4099647"/>
            <a:ext cx="5279653" cy="2560320"/>
            <a:chOff x="1965254" y="1287145"/>
            <a:chExt cx="4365680" cy="2117097"/>
          </a:xfrm>
        </p:grpSpPr>
        <p:pic>
          <p:nvPicPr>
            <p:cNvPr id="24" name="Picture 23">
              <a:extLst>
                <a:ext uri="{FF2B5EF4-FFF2-40B4-BE49-F238E27FC236}">
                  <a16:creationId xmlns:a16="http://schemas.microsoft.com/office/drawing/2014/main" id="{6506D378-3B1D-4F05-AE9B-875E469005B4}"/>
                </a:ext>
              </a:extLst>
            </p:cNvPr>
            <p:cNvPicPr>
              <a:picLocks noChangeAspect="1"/>
            </p:cNvPicPr>
            <p:nvPr/>
          </p:nvPicPr>
          <p:blipFill rotWithShape="1">
            <a:blip r:embed="rId8"/>
            <a:srcRect t="9488" r="72555" b="47143"/>
            <a:stretch/>
          </p:blipFill>
          <p:spPr>
            <a:xfrm>
              <a:off x="1987534" y="1287145"/>
              <a:ext cx="4343400" cy="1930401"/>
            </a:xfrm>
            <a:prstGeom prst="rect">
              <a:avLst/>
            </a:prstGeom>
            <a:ln>
              <a:solidFill>
                <a:schemeClr val="tx1"/>
              </a:solidFill>
            </a:ln>
          </p:spPr>
        </p:pic>
        <p:sp>
          <p:nvSpPr>
            <p:cNvPr id="25" name="TextBox 24">
              <a:extLst>
                <a:ext uri="{FF2B5EF4-FFF2-40B4-BE49-F238E27FC236}">
                  <a16:creationId xmlns:a16="http://schemas.microsoft.com/office/drawing/2014/main" id="{2A88AD38-82A8-470E-B99C-A3D400C64063}"/>
                </a:ext>
              </a:extLst>
            </p:cNvPr>
            <p:cNvSpPr txBox="1"/>
            <p:nvPr/>
          </p:nvSpPr>
          <p:spPr>
            <a:xfrm>
              <a:off x="1965254" y="3173410"/>
              <a:ext cx="1359668" cy="230832"/>
            </a:xfrm>
            <a:prstGeom prst="rect">
              <a:avLst/>
            </a:prstGeom>
            <a:noFill/>
          </p:spPr>
          <p:txBody>
            <a:bodyPr wrap="none" rtlCol="0">
              <a:spAutoFit/>
            </a:bodyPr>
            <a:lstStyle/>
            <a:p>
              <a:r>
                <a:rPr lang="en-US" sz="900" dirty="0"/>
                <a:t>Photo courtesy of Forbes</a:t>
              </a:r>
              <a:endParaRPr lang="en-US" sz="1600" dirty="0"/>
            </a:p>
          </p:txBody>
        </p:sp>
      </p:grpSp>
    </p:spTree>
    <p:extLst>
      <p:ext uri="{BB962C8B-B14F-4D97-AF65-F5344CB8AC3E}">
        <p14:creationId xmlns:p14="http://schemas.microsoft.com/office/powerpoint/2010/main" val="240871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DD19-6C5A-44AF-97AC-9CF6563354E9}"/>
              </a:ext>
            </a:extLst>
          </p:cNvPr>
          <p:cNvSpPr>
            <a:spLocks noGrp="1"/>
          </p:cNvSpPr>
          <p:nvPr>
            <p:ph type="title"/>
          </p:nvPr>
        </p:nvSpPr>
        <p:spPr/>
        <p:txBody>
          <a:bodyPr/>
          <a:lstStyle/>
          <a:p>
            <a:r>
              <a:rPr lang="en-US" dirty="0"/>
              <a:t>Sequencing in real time!</a:t>
            </a:r>
          </a:p>
        </p:txBody>
      </p:sp>
      <p:sp>
        <p:nvSpPr>
          <p:cNvPr id="3" name="Content Placeholder 2">
            <a:extLst>
              <a:ext uri="{FF2B5EF4-FFF2-40B4-BE49-F238E27FC236}">
                <a16:creationId xmlns:a16="http://schemas.microsoft.com/office/drawing/2014/main" id="{E6BFC60E-098F-4628-988F-FCC3FCC5BCA4}"/>
              </a:ext>
            </a:extLst>
          </p:cNvPr>
          <p:cNvSpPr>
            <a:spLocks noGrp="1"/>
          </p:cNvSpPr>
          <p:nvPr>
            <p:ph idx="1"/>
          </p:nvPr>
        </p:nvSpPr>
        <p:spPr/>
        <p:txBody>
          <a:bodyPr/>
          <a:lstStyle/>
          <a:p>
            <a:r>
              <a:rPr lang="en-US" dirty="0"/>
              <a:t>Sequencing </a:t>
            </a:r>
            <a:r>
              <a:rPr lang="en-US" strike="sngStrike" dirty="0"/>
              <a:t>DENV4</a:t>
            </a:r>
            <a:r>
              <a:rPr lang="en-US" dirty="0"/>
              <a:t> Zika virus on the </a:t>
            </a:r>
            <a:r>
              <a:rPr lang="en-US" dirty="0" err="1"/>
              <a:t>MinION</a:t>
            </a:r>
            <a:endParaRPr lang="en-US" dirty="0"/>
          </a:p>
        </p:txBody>
      </p:sp>
    </p:spTree>
    <p:extLst>
      <p:ext uri="{BB962C8B-B14F-4D97-AF65-F5344CB8AC3E}">
        <p14:creationId xmlns:p14="http://schemas.microsoft.com/office/powerpoint/2010/main" val="109657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DAE9-24F5-4C36-AA0F-5432621A08BA}"/>
              </a:ext>
            </a:extLst>
          </p:cNvPr>
          <p:cNvSpPr>
            <a:spLocks noGrp="1"/>
          </p:cNvSpPr>
          <p:nvPr>
            <p:ph type="title"/>
          </p:nvPr>
        </p:nvSpPr>
        <p:spPr/>
        <p:txBody>
          <a:bodyPr/>
          <a:lstStyle/>
          <a:p>
            <a:r>
              <a:rPr lang="en-US" dirty="0"/>
              <a:t>Terminology list</a:t>
            </a:r>
          </a:p>
        </p:txBody>
      </p:sp>
      <p:sp>
        <p:nvSpPr>
          <p:cNvPr id="3" name="Content Placeholder 2">
            <a:extLst>
              <a:ext uri="{FF2B5EF4-FFF2-40B4-BE49-F238E27FC236}">
                <a16:creationId xmlns:a16="http://schemas.microsoft.com/office/drawing/2014/main" id="{F4EFAC24-7691-4D67-BB73-7618BAF2BE45}"/>
              </a:ext>
            </a:extLst>
          </p:cNvPr>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115973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119" y="2846943"/>
            <a:ext cx="11544300" cy="881784"/>
          </a:xfrm>
        </p:spPr>
        <p:txBody>
          <a:bodyPr>
            <a:normAutofit fontScale="90000"/>
          </a:bodyPr>
          <a:lstStyle/>
          <a:p>
            <a:pPr algn="ctr"/>
            <a:r>
              <a:rPr lang="en-US" sz="6000" dirty="0">
                <a:solidFill>
                  <a:schemeClr val="bg1"/>
                </a:solidFill>
                <a:latin typeface="+mn-lt"/>
              </a:rPr>
              <a:t>Library Preparation</a:t>
            </a:r>
          </a:p>
        </p:txBody>
      </p:sp>
    </p:spTree>
    <p:extLst>
      <p:ext uri="{BB962C8B-B14F-4D97-AF65-F5344CB8AC3E}">
        <p14:creationId xmlns:p14="http://schemas.microsoft.com/office/powerpoint/2010/main" val="31166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D0F8F-4DB0-400D-97E0-BE0CC0F1E63F}"/>
              </a:ext>
            </a:extLst>
          </p:cNvPr>
          <p:cNvGrpSpPr/>
          <p:nvPr/>
        </p:nvGrpSpPr>
        <p:grpSpPr>
          <a:xfrm>
            <a:off x="104642" y="0"/>
            <a:ext cx="4802258" cy="6845333"/>
            <a:chOff x="3694871" y="0"/>
            <a:chExt cx="4802258" cy="6845333"/>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3694871"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4864608" y="1542156"/>
              <a:ext cx="2487168" cy="108554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927794EF-306E-4C39-ADBE-4425B75F1D3A}"/>
              </a:ext>
            </a:extLst>
          </p:cNvPr>
          <p:cNvSpPr txBox="1"/>
          <p:nvPr/>
        </p:nvSpPr>
        <p:spPr>
          <a:xfrm>
            <a:off x="4906901" y="40925"/>
            <a:ext cx="7285100" cy="1077218"/>
          </a:xfrm>
          <a:prstGeom prst="rect">
            <a:avLst/>
          </a:prstGeom>
          <a:noFill/>
        </p:spPr>
        <p:txBody>
          <a:bodyPr wrap="square" rtlCol="0">
            <a:spAutoFit/>
          </a:bodyPr>
          <a:lstStyle/>
          <a:p>
            <a:r>
              <a:rPr lang="en-US" sz="3200" b="1" dirty="0"/>
              <a:t>Library Preparation-</a:t>
            </a:r>
            <a:r>
              <a:rPr lang="en-US" sz="3200" dirty="0"/>
              <a:t>Molecular techniques to generate libraries for sequencing </a:t>
            </a:r>
          </a:p>
        </p:txBody>
      </p:sp>
    </p:spTree>
    <p:extLst>
      <p:ext uri="{BB962C8B-B14F-4D97-AF65-F5344CB8AC3E}">
        <p14:creationId xmlns:p14="http://schemas.microsoft.com/office/powerpoint/2010/main" val="211014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D0F8F-4DB0-400D-97E0-BE0CC0F1E63F}"/>
              </a:ext>
            </a:extLst>
          </p:cNvPr>
          <p:cNvGrpSpPr/>
          <p:nvPr/>
        </p:nvGrpSpPr>
        <p:grpSpPr>
          <a:xfrm>
            <a:off x="104642" y="0"/>
            <a:ext cx="4802258" cy="6845333"/>
            <a:chOff x="3694871" y="0"/>
            <a:chExt cx="4802258" cy="6845333"/>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3694871"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4864608" y="1542156"/>
              <a:ext cx="2487168" cy="108554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BF3028AE-DD97-41F1-970F-900998264A78}"/>
              </a:ext>
            </a:extLst>
          </p:cNvPr>
          <p:cNvPicPr>
            <a:picLocks noChangeAspect="1"/>
          </p:cNvPicPr>
          <p:nvPr/>
        </p:nvPicPr>
        <p:blipFill>
          <a:blip r:embed="rId4"/>
          <a:stretch>
            <a:fillRect/>
          </a:stretch>
        </p:blipFill>
        <p:spPr>
          <a:xfrm>
            <a:off x="4713219" y="2162547"/>
            <a:ext cx="2872139" cy="2834640"/>
          </a:xfrm>
          <a:prstGeom prst="rect">
            <a:avLst/>
          </a:prstGeom>
        </p:spPr>
      </p:pic>
      <p:cxnSp>
        <p:nvCxnSpPr>
          <p:cNvPr id="10" name="Straight Arrow Connector 9">
            <a:extLst>
              <a:ext uri="{FF2B5EF4-FFF2-40B4-BE49-F238E27FC236}">
                <a16:creationId xmlns:a16="http://schemas.microsoft.com/office/drawing/2014/main" id="{6E1D2207-EBE0-4AD1-87FA-BB0868B83948}"/>
              </a:ext>
            </a:extLst>
          </p:cNvPr>
          <p:cNvCxnSpPr>
            <a:cxnSpLocks/>
          </p:cNvCxnSpPr>
          <p:nvPr/>
        </p:nvCxnSpPr>
        <p:spPr>
          <a:xfrm>
            <a:off x="7863648" y="3579867"/>
            <a:ext cx="68339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8260DC1-04F7-48B9-9148-46E457340EC1}"/>
              </a:ext>
            </a:extLst>
          </p:cNvPr>
          <p:cNvPicPr>
            <a:picLocks noChangeAspect="1"/>
          </p:cNvPicPr>
          <p:nvPr/>
        </p:nvPicPr>
        <p:blipFill>
          <a:blip r:embed="rId5"/>
          <a:stretch>
            <a:fillRect/>
          </a:stretch>
        </p:blipFill>
        <p:spPr>
          <a:xfrm rot="16200000">
            <a:off x="10019859" y="2293901"/>
            <a:ext cx="182880" cy="2571933"/>
          </a:xfrm>
          <a:prstGeom prst="rect">
            <a:avLst/>
          </a:prstGeom>
        </p:spPr>
      </p:pic>
      <p:sp>
        <p:nvSpPr>
          <p:cNvPr id="44" name="TextBox 43">
            <a:extLst>
              <a:ext uri="{FF2B5EF4-FFF2-40B4-BE49-F238E27FC236}">
                <a16:creationId xmlns:a16="http://schemas.microsoft.com/office/drawing/2014/main" id="{927794EF-306E-4C39-ADBE-4425B75F1D3A}"/>
              </a:ext>
            </a:extLst>
          </p:cNvPr>
          <p:cNvSpPr txBox="1"/>
          <p:nvPr/>
        </p:nvSpPr>
        <p:spPr>
          <a:xfrm>
            <a:off x="4906901" y="40925"/>
            <a:ext cx="7285100" cy="1077218"/>
          </a:xfrm>
          <a:prstGeom prst="rect">
            <a:avLst/>
          </a:prstGeom>
          <a:noFill/>
        </p:spPr>
        <p:txBody>
          <a:bodyPr wrap="square" rtlCol="0">
            <a:spAutoFit/>
          </a:bodyPr>
          <a:lstStyle/>
          <a:p>
            <a:r>
              <a:rPr lang="en-US" sz="3200" b="1" dirty="0"/>
              <a:t>Library Preparation-</a:t>
            </a:r>
            <a:r>
              <a:rPr lang="en-US" sz="3200" dirty="0"/>
              <a:t>Molecular techniques to generate libraries for sequencing </a:t>
            </a:r>
          </a:p>
        </p:txBody>
      </p:sp>
      <p:sp>
        <p:nvSpPr>
          <p:cNvPr id="4" name="TextBox 3">
            <a:extLst>
              <a:ext uri="{FF2B5EF4-FFF2-40B4-BE49-F238E27FC236}">
                <a16:creationId xmlns:a16="http://schemas.microsoft.com/office/drawing/2014/main" id="{7F436872-1308-406F-ABF9-A35B58F7C6AF}"/>
              </a:ext>
            </a:extLst>
          </p:cNvPr>
          <p:cNvSpPr txBox="1"/>
          <p:nvPr/>
        </p:nvSpPr>
        <p:spPr>
          <a:xfrm>
            <a:off x="4881148" y="1659865"/>
            <a:ext cx="2429704" cy="461665"/>
          </a:xfrm>
          <a:prstGeom prst="rect">
            <a:avLst/>
          </a:prstGeom>
          <a:noFill/>
        </p:spPr>
        <p:txBody>
          <a:bodyPr wrap="none" rtlCol="0">
            <a:spAutoFit/>
          </a:bodyPr>
          <a:lstStyle/>
          <a:p>
            <a:r>
              <a:rPr lang="en-US" sz="2400" b="1" dirty="0"/>
              <a:t>Total Nucleic Acid</a:t>
            </a:r>
          </a:p>
        </p:txBody>
      </p:sp>
      <p:sp>
        <p:nvSpPr>
          <p:cNvPr id="11" name="TextBox 10">
            <a:extLst>
              <a:ext uri="{FF2B5EF4-FFF2-40B4-BE49-F238E27FC236}">
                <a16:creationId xmlns:a16="http://schemas.microsoft.com/office/drawing/2014/main" id="{62218343-CDFE-4F80-85B1-38F320BF3A77}"/>
              </a:ext>
            </a:extLst>
          </p:cNvPr>
          <p:cNvSpPr txBox="1"/>
          <p:nvPr/>
        </p:nvSpPr>
        <p:spPr>
          <a:xfrm>
            <a:off x="9010965" y="1700882"/>
            <a:ext cx="2200667" cy="461665"/>
          </a:xfrm>
          <a:prstGeom prst="rect">
            <a:avLst/>
          </a:prstGeom>
          <a:noFill/>
        </p:spPr>
        <p:txBody>
          <a:bodyPr wrap="none" rtlCol="0">
            <a:spAutoFit/>
          </a:bodyPr>
          <a:lstStyle/>
          <a:p>
            <a:r>
              <a:rPr lang="en-US" sz="2400" b="1" dirty="0"/>
              <a:t>Finished Library</a:t>
            </a:r>
          </a:p>
        </p:txBody>
      </p:sp>
    </p:spTree>
    <p:extLst>
      <p:ext uri="{BB962C8B-B14F-4D97-AF65-F5344CB8AC3E}">
        <p14:creationId xmlns:p14="http://schemas.microsoft.com/office/powerpoint/2010/main" val="318051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532828-52D8-4EB3-828D-972EB927D37D}"/>
              </a:ext>
            </a:extLst>
          </p:cNvPr>
          <p:cNvSpPr txBox="1"/>
          <p:nvPr/>
        </p:nvSpPr>
        <p:spPr>
          <a:xfrm>
            <a:off x="4088461" y="985812"/>
            <a:ext cx="4080541" cy="584775"/>
          </a:xfrm>
          <a:prstGeom prst="rect">
            <a:avLst/>
          </a:prstGeom>
          <a:noFill/>
        </p:spPr>
        <p:txBody>
          <a:bodyPr wrap="none" rtlCol="0">
            <a:spAutoFit/>
          </a:bodyPr>
          <a:lstStyle/>
          <a:p>
            <a:r>
              <a:rPr lang="en-US" sz="3200" dirty="0"/>
              <a:t>Nucleic Acid extraction</a:t>
            </a:r>
          </a:p>
        </p:txBody>
      </p:sp>
      <p:sp>
        <p:nvSpPr>
          <p:cNvPr id="3" name="Arrow: Right 2">
            <a:extLst>
              <a:ext uri="{FF2B5EF4-FFF2-40B4-BE49-F238E27FC236}">
                <a16:creationId xmlns:a16="http://schemas.microsoft.com/office/drawing/2014/main" id="{28754D39-1203-4C66-B05D-45E90BF96C7C}"/>
              </a:ext>
            </a:extLst>
          </p:cNvPr>
          <p:cNvSpPr/>
          <p:nvPr/>
        </p:nvSpPr>
        <p:spPr>
          <a:xfrm rot="5400000">
            <a:off x="5753124" y="1768229"/>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462FC79-E347-4673-B1B5-CB093B01F86B}"/>
              </a:ext>
            </a:extLst>
          </p:cNvPr>
          <p:cNvSpPr txBox="1"/>
          <p:nvPr/>
        </p:nvSpPr>
        <p:spPr>
          <a:xfrm>
            <a:off x="3356781" y="2565941"/>
            <a:ext cx="5478423" cy="584775"/>
          </a:xfrm>
          <a:prstGeom prst="rect">
            <a:avLst/>
          </a:prstGeom>
          <a:noFill/>
        </p:spPr>
        <p:txBody>
          <a:bodyPr wrap="none" rtlCol="0">
            <a:spAutoFit/>
          </a:bodyPr>
          <a:lstStyle/>
          <a:p>
            <a:r>
              <a:rPr lang="en-US" sz="3200" dirty="0"/>
              <a:t>Generate Double Stranded DNA</a:t>
            </a:r>
          </a:p>
        </p:txBody>
      </p:sp>
      <p:sp>
        <p:nvSpPr>
          <p:cNvPr id="6" name="TextBox 5">
            <a:extLst>
              <a:ext uri="{FF2B5EF4-FFF2-40B4-BE49-F238E27FC236}">
                <a16:creationId xmlns:a16="http://schemas.microsoft.com/office/drawing/2014/main" id="{7CE2C66C-F865-4EBF-AA0C-08780154D19C}"/>
              </a:ext>
            </a:extLst>
          </p:cNvPr>
          <p:cNvSpPr txBox="1"/>
          <p:nvPr/>
        </p:nvSpPr>
        <p:spPr>
          <a:xfrm>
            <a:off x="2745090" y="4237620"/>
            <a:ext cx="6727098" cy="584775"/>
          </a:xfrm>
          <a:prstGeom prst="rect">
            <a:avLst/>
          </a:prstGeom>
          <a:noFill/>
        </p:spPr>
        <p:txBody>
          <a:bodyPr wrap="none" rtlCol="0">
            <a:spAutoFit/>
          </a:bodyPr>
          <a:lstStyle/>
          <a:p>
            <a:r>
              <a:rPr lang="en-US" sz="3200" dirty="0"/>
              <a:t>Add bits (DNA) onto the ends of dsDNA</a:t>
            </a:r>
          </a:p>
        </p:txBody>
      </p:sp>
      <p:sp>
        <p:nvSpPr>
          <p:cNvPr id="8" name="Arrow: Right 7">
            <a:extLst>
              <a:ext uri="{FF2B5EF4-FFF2-40B4-BE49-F238E27FC236}">
                <a16:creationId xmlns:a16="http://schemas.microsoft.com/office/drawing/2014/main" id="{84D2C725-48B0-4C2F-BB8A-3384F8B9173E}"/>
              </a:ext>
            </a:extLst>
          </p:cNvPr>
          <p:cNvSpPr/>
          <p:nvPr/>
        </p:nvSpPr>
        <p:spPr>
          <a:xfrm rot="5400000">
            <a:off x="5753123" y="3565867"/>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64BA2D2-B726-4D4D-9B8B-115E0D0878B3}"/>
              </a:ext>
            </a:extLst>
          </p:cNvPr>
          <p:cNvSpPr/>
          <p:nvPr/>
        </p:nvSpPr>
        <p:spPr>
          <a:xfrm rot="5400000">
            <a:off x="5753121" y="5132243"/>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B0998C-CAD7-494C-97F7-784489591CB0}"/>
              </a:ext>
            </a:extLst>
          </p:cNvPr>
          <p:cNvSpPr txBox="1"/>
          <p:nvPr/>
        </p:nvSpPr>
        <p:spPr>
          <a:xfrm>
            <a:off x="4520081" y="5561399"/>
            <a:ext cx="3151825" cy="584775"/>
          </a:xfrm>
          <a:prstGeom prst="rect">
            <a:avLst/>
          </a:prstGeom>
          <a:noFill/>
        </p:spPr>
        <p:txBody>
          <a:bodyPr wrap="none" rtlCol="0">
            <a:spAutoFit/>
          </a:bodyPr>
          <a:lstStyle/>
          <a:p>
            <a:r>
              <a:rPr lang="en-US" sz="3200" dirty="0"/>
              <a:t>Put on sequencer</a:t>
            </a:r>
          </a:p>
        </p:txBody>
      </p:sp>
      <p:sp>
        <p:nvSpPr>
          <p:cNvPr id="11" name="Title 1">
            <a:extLst>
              <a:ext uri="{FF2B5EF4-FFF2-40B4-BE49-F238E27FC236}">
                <a16:creationId xmlns:a16="http://schemas.microsoft.com/office/drawing/2014/main" id="{8BEE9D9B-D2F2-4EC3-B631-8B67E3C01FBD}"/>
              </a:ext>
            </a:extLst>
          </p:cNvPr>
          <p:cNvSpPr txBox="1">
            <a:spLocks/>
          </p:cNvSpPr>
          <p:nvPr/>
        </p:nvSpPr>
        <p:spPr>
          <a:xfrm>
            <a:off x="0" y="-9542"/>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General Library Preparation Workflow</a:t>
            </a:r>
          </a:p>
        </p:txBody>
      </p:sp>
    </p:spTree>
    <p:extLst>
      <p:ext uri="{BB962C8B-B14F-4D97-AF65-F5344CB8AC3E}">
        <p14:creationId xmlns:p14="http://schemas.microsoft.com/office/powerpoint/2010/main" val="246141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D4E2-578F-4ABC-856C-1495F28A396E}"/>
              </a:ext>
            </a:extLst>
          </p:cNvPr>
          <p:cNvSpPr>
            <a:spLocks noGrp="1"/>
          </p:cNvSpPr>
          <p:nvPr>
            <p:ph type="title"/>
          </p:nvPr>
        </p:nvSpPr>
        <p:spPr/>
        <p:txBody>
          <a:bodyPr/>
          <a:lstStyle/>
          <a:p>
            <a:pPr algn="ctr"/>
            <a:r>
              <a:rPr lang="en-US" b="1" dirty="0"/>
              <a:t>Metagenomic vs. Amplicon</a:t>
            </a:r>
          </a:p>
        </p:txBody>
      </p:sp>
      <p:sp>
        <p:nvSpPr>
          <p:cNvPr id="4" name="Content Placeholder 3">
            <a:extLst>
              <a:ext uri="{FF2B5EF4-FFF2-40B4-BE49-F238E27FC236}">
                <a16:creationId xmlns:a16="http://schemas.microsoft.com/office/drawing/2014/main" id="{CA0CAB3E-EF2A-45FC-863B-6329163DE793}"/>
              </a:ext>
            </a:extLst>
          </p:cNvPr>
          <p:cNvSpPr>
            <a:spLocks noGrp="1"/>
          </p:cNvSpPr>
          <p:nvPr>
            <p:ph idx="1"/>
          </p:nvPr>
        </p:nvSpPr>
        <p:spPr/>
        <p:txBody>
          <a:bodyPr>
            <a:normAutofit/>
          </a:bodyPr>
          <a:lstStyle/>
          <a:p>
            <a:r>
              <a:rPr lang="en-US" sz="3600" dirty="0"/>
              <a:t>Metagenomic</a:t>
            </a:r>
          </a:p>
          <a:p>
            <a:pPr lvl="1"/>
            <a:r>
              <a:rPr lang="en-US" sz="3200" dirty="0"/>
              <a:t>Sequences everything</a:t>
            </a:r>
          </a:p>
          <a:p>
            <a:pPr lvl="1"/>
            <a:r>
              <a:rPr lang="en-US" sz="3200" dirty="0"/>
              <a:t>Enrichment and depletion strategies</a:t>
            </a:r>
          </a:p>
          <a:p>
            <a:pPr lvl="1"/>
            <a:endParaRPr lang="en-US" sz="3200" dirty="0"/>
          </a:p>
          <a:p>
            <a:r>
              <a:rPr lang="en-US" sz="3600" dirty="0"/>
              <a:t>Amplicon</a:t>
            </a:r>
          </a:p>
          <a:p>
            <a:pPr lvl="1"/>
            <a:r>
              <a:rPr lang="en-US" sz="3200" dirty="0"/>
              <a:t>Sequences targets generated via PCR</a:t>
            </a:r>
          </a:p>
          <a:p>
            <a:pPr lvl="1"/>
            <a:r>
              <a:rPr lang="en-US" sz="3200" dirty="0"/>
              <a:t>Incredibly specific</a:t>
            </a:r>
          </a:p>
        </p:txBody>
      </p:sp>
      <p:pic>
        <p:nvPicPr>
          <p:cNvPr id="6" name="Picture 5">
            <a:extLst>
              <a:ext uri="{FF2B5EF4-FFF2-40B4-BE49-F238E27FC236}">
                <a16:creationId xmlns:a16="http://schemas.microsoft.com/office/drawing/2014/main" id="{1F608F6C-F87B-4EA0-B916-63B3C7922934}"/>
              </a:ext>
            </a:extLst>
          </p:cNvPr>
          <p:cNvPicPr>
            <a:picLocks noChangeAspect="1"/>
          </p:cNvPicPr>
          <p:nvPr/>
        </p:nvPicPr>
        <p:blipFill>
          <a:blip r:embed="rId3"/>
          <a:stretch>
            <a:fillRect/>
          </a:stretch>
        </p:blipFill>
        <p:spPr>
          <a:xfrm>
            <a:off x="9118696" y="1082299"/>
            <a:ext cx="2779486" cy="2743200"/>
          </a:xfrm>
          <a:prstGeom prst="rect">
            <a:avLst/>
          </a:prstGeom>
        </p:spPr>
      </p:pic>
      <p:pic>
        <p:nvPicPr>
          <p:cNvPr id="7" name="Picture 6">
            <a:extLst>
              <a:ext uri="{FF2B5EF4-FFF2-40B4-BE49-F238E27FC236}">
                <a16:creationId xmlns:a16="http://schemas.microsoft.com/office/drawing/2014/main" id="{BE84A149-B274-4036-B540-BAD43BCD836B}"/>
              </a:ext>
            </a:extLst>
          </p:cNvPr>
          <p:cNvPicPr>
            <a:picLocks noChangeAspect="1"/>
          </p:cNvPicPr>
          <p:nvPr/>
        </p:nvPicPr>
        <p:blipFill>
          <a:blip r:embed="rId4"/>
          <a:stretch>
            <a:fillRect/>
          </a:stretch>
        </p:blipFill>
        <p:spPr>
          <a:xfrm>
            <a:off x="9118696" y="3960436"/>
            <a:ext cx="2779776" cy="2743200"/>
          </a:xfrm>
          <a:prstGeom prst="rect">
            <a:avLst/>
          </a:prstGeom>
        </p:spPr>
      </p:pic>
    </p:spTree>
    <p:extLst>
      <p:ext uri="{BB962C8B-B14F-4D97-AF65-F5344CB8AC3E}">
        <p14:creationId xmlns:p14="http://schemas.microsoft.com/office/powerpoint/2010/main" val="3653292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1AA12D-E03A-4494-B128-6FB51495ECB9}"/>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Metagenomic Sequencing General Workflow (RNA Seq)</a:t>
            </a:r>
          </a:p>
        </p:txBody>
      </p:sp>
      <p:sp>
        <p:nvSpPr>
          <p:cNvPr id="5" name="TextBox 4">
            <a:extLst>
              <a:ext uri="{FF2B5EF4-FFF2-40B4-BE49-F238E27FC236}">
                <a16:creationId xmlns:a16="http://schemas.microsoft.com/office/drawing/2014/main" id="{FE73CB10-C586-4CC7-BC77-92ABBE5D8DC2}"/>
              </a:ext>
            </a:extLst>
          </p:cNvPr>
          <p:cNvSpPr txBox="1"/>
          <p:nvPr/>
        </p:nvSpPr>
        <p:spPr>
          <a:xfrm>
            <a:off x="4096478" y="815273"/>
            <a:ext cx="3999043" cy="584775"/>
          </a:xfrm>
          <a:prstGeom prst="rect">
            <a:avLst/>
          </a:prstGeom>
          <a:noFill/>
        </p:spPr>
        <p:txBody>
          <a:bodyPr wrap="none" rtlCol="0">
            <a:spAutoFit/>
          </a:bodyPr>
          <a:lstStyle/>
          <a:p>
            <a:r>
              <a:rPr lang="en-US" sz="3200" dirty="0"/>
              <a:t>Nucleic Acid Extraction</a:t>
            </a:r>
          </a:p>
        </p:txBody>
      </p:sp>
      <p:sp>
        <p:nvSpPr>
          <p:cNvPr id="6" name="Arrow: Right 5">
            <a:extLst>
              <a:ext uri="{FF2B5EF4-FFF2-40B4-BE49-F238E27FC236}">
                <a16:creationId xmlns:a16="http://schemas.microsoft.com/office/drawing/2014/main" id="{DCB03F05-B4DF-4D10-AC47-286B553284F7}"/>
              </a:ext>
            </a:extLst>
          </p:cNvPr>
          <p:cNvSpPr/>
          <p:nvPr/>
        </p:nvSpPr>
        <p:spPr>
          <a:xfrm rot="5400000">
            <a:off x="5754632" y="158562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82ED5D-85D9-4CF6-A3AE-947BABAD2456}"/>
              </a:ext>
            </a:extLst>
          </p:cNvPr>
          <p:cNvSpPr txBox="1"/>
          <p:nvPr/>
        </p:nvSpPr>
        <p:spPr>
          <a:xfrm>
            <a:off x="4331830" y="2147932"/>
            <a:ext cx="3528338" cy="584775"/>
          </a:xfrm>
          <a:prstGeom prst="rect">
            <a:avLst/>
          </a:prstGeom>
          <a:noFill/>
        </p:spPr>
        <p:txBody>
          <a:bodyPr wrap="none" rtlCol="0">
            <a:spAutoFit/>
          </a:bodyPr>
          <a:lstStyle/>
          <a:p>
            <a:pPr algn="ctr"/>
            <a:r>
              <a:rPr lang="en-US" sz="3200" dirty="0"/>
              <a:t>Get rid of host N/A*</a:t>
            </a:r>
            <a:endParaRPr lang="en-US" sz="2800" dirty="0"/>
          </a:p>
        </p:txBody>
      </p:sp>
      <p:sp>
        <p:nvSpPr>
          <p:cNvPr id="8" name="TextBox 7">
            <a:extLst>
              <a:ext uri="{FF2B5EF4-FFF2-40B4-BE49-F238E27FC236}">
                <a16:creationId xmlns:a16="http://schemas.microsoft.com/office/drawing/2014/main" id="{61CDDE4E-E0AA-455C-B937-0AA1D392CF0D}"/>
              </a:ext>
            </a:extLst>
          </p:cNvPr>
          <p:cNvSpPr txBox="1"/>
          <p:nvPr/>
        </p:nvSpPr>
        <p:spPr>
          <a:xfrm>
            <a:off x="4826451" y="3637421"/>
            <a:ext cx="2539093" cy="584775"/>
          </a:xfrm>
          <a:prstGeom prst="rect">
            <a:avLst/>
          </a:prstGeom>
          <a:noFill/>
        </p:spPr>
        <p:txBody>
          <a:bodyPr wrap="none" rtlCol="0">
            <a:spAutoFit/>
          </a:bodyPr>
          <a:lstStyle/>
          <a:p>
            <a:pPr algn="ctr"/>
            <a:r>
              <a:rPr lang="en-US" sz="3200" dirty="0"/>
              <a:t>Make dsDNA*</a:t>
            </a:r>
            <a:endParaRPr lang="en-US" sz="2400" dirty="0"/>
          </a:p>
        </p:txBody>
      </p:sp>
      <p:sp>
        <p:nvSpPr>
          <p:cNvPr id="9" name="TextBox 8">
            <a:extLst>
              <a:ext uri="{FF2B5EF4-FFF2-40B4-BE49-F238E27FC236}">
                <a16:creationId xmlns:a16="http://schemas.microsoft.com/office/drawing/2014/main" id="{978025A1-4BF9-43F1-9B2A-A4AD6FD0AC2F}"/>
              </a:ext>
            </a:extLst>
          </p:cNvPr>
          <p:cNvSpPr txBox="1"/>
          <p:nvPr/>
        </p:nvSpPr>
        <p:spPr>
          <a:xfrm>
            <a:off x="2349500" y="5140544"/>
            <a:ext cx="7493000" cy="584775"/>
          </a:xfrm>
          <a:prstGeom prst="rect">
            <a:avLst/>
          </a:prstGeom>
          <a:noFill/>
        </p:spPr>
        <p:txBody>
          <a:bodyPr wrap="square" rtlCol="0">
            <a:spAutoFit/>
          </a:bodyPr>
          <a:lstStyle/>
          <a:p>
            <a:pPr algn="ctr"/>
            <a:r>
              <a:rPr lang="en-US" sz="3200"/>
              <a:t>Add bits (DNA) </a:t>
            </a:r>
            <a:r>
              <a:rPr lang="en-US" sz="3200" dirty="0"/>
              <a:t>onto the ends of dsDNA</a:t>
            </a:r>
          </a:p>
        </p:txBody>
      </p:sp>
      <p:sp>
        <p:nvSpPr>
          <p:cNvPr id="10" name="Arrow: Right 9">
            <a:extLst>
              <a:ext uri="{FF2B5EF4-FFF2-40B4-BE49-F238E27FC236}">
                <a16:creationId xmlns:a16="http://schemas.microsoft.com/office/drawing/2014/main" id="{F9832755-2DE2-4814-84DC-3588D74D2E51}"/>
              </a:ext>
            </a:extLst>
          </p:cNvPr>
          <p:cNvSpPr/>
          <p:nvPr/>
        </p:nvSpPr>
        <p:spPr>
          <a:xfrm rot="5400000">
            <a:off x="5754632" y="31341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0A6DFE5-BF69-41C6-8A8D-8C7B555FE8A6}"/>
              </a:ext>
            </a:extLst>
          </p:cNvPr>
          <p:cNvSpPr/>
          <p:nvPr/>
        </p:nvSpPr>
        <p:spPr>
          <a:xfrm rot="5400000">
            <a:off x="5754631" y="4694720"/>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13739B4-B769-4EBD-BE38-1AF649680845}"/>
              </a:ext>
            </a:extLst>
          </p:cNvPr>
          <p:cNvSpPr/>
          <p:nvPr/>
        </p:nvSpPr>
        <p:spPr>
          <a:xfrm rot="5400000">
            <a:off x="5754629" y="5864054"/>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3CF786-89C8-424A-8BAF-2AF84430EB2C}"/>
              </a:ext>
            </a:extLst>
          </p:cNvPr>
          <p:cNvSpPr txBox="1"/>
          <p:nvPr/>
        </p:nvSpPr>
        <p:spPr>
          <a:xfrm>
            <a:off x="5192546" y="6248877"/>
            <a:ext cx="1806905" cy="584775"/>
          </a:xfrm>
          <a:prstGeom prst="rect">
            <a:avLst/>
          </a:prstGeom>
          <a:noFill/>
        </p:spPr>
        <p:txBody>
          <a:bodyPr wrap="none" rtlCol="0">
            <a:spAutoFit/>
          </a:bodyPr>
          <a:lstStyle/>
          <a:p>
            <a:r>
              <a:rPr lang="en-US" sz="3200" dirty="0"/>
              <a:t>Sequence</a:t>
            </a:r>
          </a:p>
        </p:txBody>
      </p:sp>
      <p:sp>
        <p:nvSpPr>
          <p:cNvPr id="15" name="TextBox 14">
            <a:extLst>
              <a:ext uri="{FF2B5EF4-FFF2-40B4-BE49-F238E27FC236}">
                <a16:creationId xmlns:a16="http://schemas.microsoft.com/office/drawing/2014/main" id="{B2838B3D-05DB-446B-BCBA-65D636214970}"/>
              </a:ext>
            </a:extLst>
          </p:cNvPr>
          <p:cNvSpPr txBox="1"/>
          <p:nvPr/>
        </p:nvSpPr>
        <p:spPr>
          <a:xfrm>
            <a:off x="7114713" y="6396335"/>
            <a:ext cx="5077287" cy="461665"/>
          </a:xfrm>
          <a:prstGeom prst="rect">
            <a:avLst/>
          </a:prstGeom>
          <a:noFill/>
        </p:spPr>
        <p:txBody>
          <a:bodyPr wrap="none" rtlCol="0">
            <a:spAutoFit/>
          </a:bodyPr>
          <a:lstStyle/>
          <a:p>
            <a:r>
              <a:rPr lang="en-US" sz="2400" dirty="0"/>
              <a:t>*Common Depletion/Enrichment Steps</a:t>
            </a:r>
          </a:p>
        </p:txBody>
      </p:sp>
    </p:spTree>
    <p:extLst>
      <p:ext uri="{BB962C8B-B14F-4D97-AF65-F5344CB8AC3E}">
        <p14:creationId xmlns:p14="http://schemas.microsoft.com/office/powerpoint/2010/main" val="3413652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1C208-C033-4043-878F-7D0DF7E1FC09}"/>
              </a:ext>
            </a:extLst>
          </p:cNvPr>
          <p:cNvSpPr>
            <a:spLocks noGrp="1"/>
          </p:cNvSpPr>
          <p:nvPr>
            <p:ph type="title"/>
          </p:nvPr>
        </p:nvSpPr>
        <p:spPr>
          <a:xfrm>
            <a:off x="5376" y="30189"/>
            <a:ext cx="10515600" cy="1930686"/>
          </a:xfrm>
        </p:spPr>
        <p:txBody>
          <a:bodyPr>
            <a:normAutofit/>
          </a:bodyPr>
          <a:lstStyle/>
          <a:p>
            <a:r>
              <a:rPr lang="en-US" b="1" dirty="0"/>
              <a:t>Scenario: </a:t>
            </a:r>
            <a:r>
              <a:rPr lang="en-US" dirty="0"/>
              <a:t>Dengue virus infection</a:t>
            </a:r>
            <a:br>
              <a:rPr lang="en-US" dirty="0"/>
            </a:br>
            <a:r>
              <a:rPr lang="en-US" b="1" dirty="0"/>
              <a:t>Sample: </a:t>
            </a:r>
            <a:r>
              <a:rPr lang="en-US" dirty="0"/>
              <a:t>Serum</a:t>
            </a:r>
            <a:br>
              <a:rPr lang="en-US" dirty="0"/>
            </a:br>
            <a:r>
              <a:rPr lang="en-US" b="1" dirty="0"/>
              <a:t>Question: </a:t>
            </a:r>
            <a:r>
              <a:rPr lang="en-US" dirty="0"/>
              <a:t>What is the serotype?</a:t>
            </a:r>
            <a:endParaRPr lang="en-US" b="1" dirty="0"/>
          </a:p>
        </p:txBody>
      </p:sp>
      <p:sp>
        <p:nvSpPr>
          <p:cNvPr id="27" name="Freeform: Shape 26">
            <a:extLst>
              <a:ext uri="{FF2B5EF4-FFF2-40B4-BE49-F238E27FC236}">
                <a16:creationId xmlns:a16="http://schemas.microsoft.com/office/drawing/2014/main" id="{E9B76B3B-0932-4873-AC5E-E595E54154C7}"/>
              </a:ext>
            </a:extLst>
          </p:cNvPr>
          <p:cNvSpPr/>
          <p:nvPr/>
        </p:nvSpPr>
        <p:spPr>
          <a:xfrm>
            <a:off x="70128" y="6428022"/>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E35972F-B35A-4B6E-AED0-565615EA8BA3}"/>
              </a:ext>
            </a:extLst>
          </p:cNvPr>
          <p:cNvSpPr txBox="1"/>
          <p:nvPr/>
        </p:nvSpPr>
        <p:spPr>
          <a:xfrm>
            <a:off x="2130041" y="6363000"/>
            <a:ext cx="1168461" cy="400110"/>
          </a:xfrm>
          <a:prstGeom prst="rect">
            <a:avLst/>
          </a:prstGeom>
          <a:noFill/>
        </p:spPr>
        <p:txBody>
          <a:bodyPr wrap="none" rtlCol="0">
            <a:spAutoFit/>
          </a:bodyPr>
          <a:lstStyle/>
          <a:p>
            <a:r>
              <a:rPr lang="en-US" sz="2000" dirty="0"/>
              <a:t>Viral RNA</a:t>
            </a:r>
          </a:p>
        </p:txBody>
      </p:sp>
      <p:sp>
        <p:nvSpPr>
          <p:cNvPr id="31" name="Freeform: Shape 30">
            <a:extLst>
              <a:ext uri="{FF2B5EF4-FFF2-40B4-BE49-F238E27FC236}">
                <a16:creationId xmlns:a16="http://schemas.microsoft.com/office/drawing/2014/main" id="{6B231641-A095-4B9F-B829-BB0B7438107C}"/>
              </a:ext>
            </a:extLst>
          </p:cNvPr>
          <p:cNvSpPr/>
          <p:nvPr/>
        </p:nvSpPr>
        <p:spPr>
          <a:xfrm>
            <a:off x="3387483" y="6430927"/>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7B7BEB9-97E0-45B0-B422-B585D811F416}"/>
              </a:ext>
            </a:extLst>
          </p:cNvPr>
          <p:cNvSpPr txBox="1"/>
          <p:nvPr/>
        </p:nvSpPr>
        <p:spPr>
          <a:xfrm>
            <a:off x="5397786" y="6366538"/>
            <a:ext cx="1175643" cy="400110"/>
          </a:xfrm>
          <a:prstGeom prst="rect">
            <a:avLst/>
          </a:prstGeom>
          <a:noFill/>
        </p:spPr>
        <p:txBody>
          <a:bodyPr wrap="none" rtlCol="0">
            <a:spAutoFit/>
          </a:bodyPr>
          <a:lstStyle/>
          <a:p>
            <a:r>
              <a:rPr lang="en-US" sz="2000" dirty="0"/>
              <a:t>Host RNA</a:t>
            </a:r>
          </a:p>
        </p:txBody>
      </p:sp>
      <p:sp>
        <p:nvSpPr>
          <p:cNvPr id="37" name="TextBox 36">
            <a:extLst>
              <a:ext uri="{FF2B5EF4-FFF2-40B4-BE49-F238E27FC236}">
                <a16:creationId xmlns:a16="http://schemas.microsoft.com/office/drawing/2014/main" id="{80DE1996-C747-4418-875D-CB279493BE04}"/>
              </a:ext>
            </a:extLst>
          </p:cNvPr>
          <p:cNvSpPr txBox="1"/>
          <p:nvPr/>
        </p:nvSpPr>
        <p:spPr>
          <a:xfrm>
            <a:off x="9158427" y="6322136"/>
            <a:ext cx="1193275" cy="400110"/>
          </a:xfrm>
          <a:prstGeom prst="rect">
            <a:avLst/>
          </a:prstGeom>
          <a:noFill/>
        </p:spPr>
        <p:txBody>
          <a:bodyPr wrap="none" rtlCol="0">
            <a:spAutoFit/>
          </a:bodyPr>
          <a:lstStyle/>
          <a:p>
            <a:r>
              <a:rPr lang="en-US" sz="2000" dirty="0"/>
              <a:t>Host DNA</a:t>
            </a:r>
          </a:p>
        </p:txBody>
      </p:sp>
      <p:pic>
        <p:nvPicPr>
          <p:cNvPr id="38" name="Picture 37">
            <a:extLst>
              <a:ext uri="{FF2B5EF4-FFF2-40B4-BE49-F238E27FC236}">
                <a16:creationId xmlns:a16="http://schemas.microsoft.com/office/drawing/2014/main" id="{A49FFF4F-BD1D-4912-A3B9-A39F211E1764}"/>
              </a:ext>
            </a:extLst>
          </p:cNvPr>
          <p:cNvPicPr>
            <a:picLocks noChangeAspect="1"/>
          </p:cNvPicPr>
          <p:nvPr/>
        </p:nvPicPr>
        <p:blipFill>
          <a:blip r:embed="rId3"/>
          <a:stretch>
            <a:fillRect/>
          </a:stretch>
        </p:blipFill>
        <p:spPr>
          <a:xfrm>
            <a:off x="6776983" y="6363000"/>
            <a:ext cx="2177890" cy="420125"/>
          </a:xfrm>
          <a:prstGeom prst="rect">
            <a:avLst/>
          </a:prstGeom>
        </p:spPr>
      </p:pic>
      <p:cxnSp>
        <p:nvCxnSpPr>
          <p:cNvPr id="40" name="Straight Connector 39">
            <a:extLst>
              <a:ext uri="{FF2B5EF4-FFF2-40B4-BE49-F238E27FC236}">
                <a16:creationId xmlns:a16="http://schemas.microsoft.com/office/drawing/2014/main" id="{0C31BBB7-8651-49DC-8D61-DECA2B0264BF}"/>
              </a:ext>
            </a:extLst>
          </p:cNvPr>
          <p:cNvCxnSpPr>
            <a:cxnSpLocks/>
          </p:cNvCxnSpPr>
          <p:nvPr/>
        </p:nvCxnSpPr>
        <p:spPr>
          <a:xfrm>
            <a:off x="0" y="6209194"/>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F5E075D-6FF6-4DE0-829F-4CBCD5C46852}"/>
              </a:ext>
            </a:extLst>
          </p:cNvPr>
          <p:cNvPicPr>
            <a:picLocks noChangeAspect="1"/>
          </p:cNvPicPr>
          <p:nvPr/>
        </p:nvPicPr>
        <p:blipFill>
          <a:blip r:embed="rId4"/>
          <a:stretch>
            <a:fillRect/>
          </a:stretch>
        </p:blipFill>
        <p:spPr>
          <a:xfrm>
            <a:off x="6546806" y="1178550"/>
            <a:ext cx="4937760" cy="4873301"/>
          </a:xfrm>
          <a:prstGeom prst="rect">
            <a:avLst/>
          </a:prstGeom>
        </p:spPr>
      </p:pic>
      <p:sp>
        <p:nvSpPr>
          <p:cNvPr id="58" name="TextBox 57">
            <a:extLst>
              <a:ext uri="{FF2B5EF4-FFF2-40B4-BE49-F238E27FC236}">
                <a16:creationId xmlns:a16="http://schemas.microsoft.com/office/drawing/2014/main" id="{045F8053-CE3C-4584-9695-66AAEB9DCB22}"/>
              </a:ext>
            </a:extLst>
          </p:cNvPr>
          <p:cNvSpPr txBox="1"/>
          <p:nvPr/>
        </p:nvSpPr>
        <p:spPr>
          <a:xfrm>
            <a:off x="7641463" y="637250"/>
            <a:ext cx="2748445" cy="523220"/>
          </a:xfrm>
          <a:prstGeom prst="rect">
            <a:avLst/>
          </a:prstGeom>
          <a:noFill/>
        </p:spPr>
        <p:txBody>
          <a:bodyPr wrap="none" rtlCol="0">
            <a:spAutoFit/>
          </a:bodyPr>
          <a:lstStyle/>
          <a:p>
            <a:r>
              <a:rPr lang="en-US" sz="2800" dirty="0"/>
              <a:t>Total Nucleic Acid</a:t>
            </a:r>
          </a:p>
        </p:txBody>
      </p:sp>
    </p:spTree>
    <p:extLst>
      <p:ext uri="{BB962C8B-B14F-4D97-AF65-F5344CB8AC3E}">
        <p14:creationId xmlns:p14="http://schemas.microsoft.com/office/powerpoint/2010/main" val="302305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34F3-6DB2-46D6-98C5-446FC7120F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702E61F-18CC-40CD-B824-F84895B4C91E}"/>
              </a:ext>
            </a:extLst>
          </p:cNvPr>
          <p:cNvSpPr>
            <a:spLocks noGrp="1"/>
          </p:cNvSpPr>
          <p:nvPr>
            <p:ph idx="1"/>
          </p:nvPr>
        </p:nvSpPr>
        <p:spPr/>
        <p:txBody>
          <a:bodyPr/>
          <a:lstStyle/>
          <a:p>
            <a:r>
              <a:rPr lang="en-US" dirty="0"/>
              <a:t>Compare and contrast long-read vs short-read sequencing</a:t>
            </a:r>
          </a:p>
          <a:p>
            <a:r>
              <a:rPr lang="en-US" dirty="0"/>
              <a:t>Choose library preparation techniques based on specific epidemiological scenarios</a:t>
            </a:r>
          </a:p>
          <a:p>
            <a:r>
              <a:rPr lang="en-US" dirty="0"/>
              <a:t>Recognize where, when, and how contamination can occur</a:t>
            </a:r>
          </a:p>
          <a:p>
            <a:pPr marL="0" indent="0">
              <a:buNone/>
            </a:pPr>
            <a:endParaRPr lang="en-US" dirty="0"/>
          </a:p>
        </p:txBody>
      </p:sp>
    </p:spTree>
    <p:extLst>
      <p:ext uri="{BB962C8B-B14F-4D97-AF65-F5344CB8AC3E}">
        <p14:creationId xmlns:p14="http://schemas.microsoft.com/office/powerpoint/2010/main" val="1172876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C929-F6DE-44AC-AD1A-2D48C715ACF0}"/>
              </a:ext>
            </a:extLst>
          </p:cNvPr>
          <p:cNvSpPr>
            <a:spLocks noGrp="1"/>
          </p:cNvSpPr>
          <p:nvPr>
            <p:ph type="title"/>
          </p:nvPr>
        </p:nvSpPr>
        <p:spPr/>
        <p:txBody>
          <a:bodyPr/>
          <a:lstStyle/>
          <a:p>
            <a:r>
              <a:rPr lang="en-US" dirty="0"/>
              <a:t>Class Question</a:t>
            </a:r>
          </a:p>
        </p:txBody>
      </p:sp>
      <p:sp>
        <p:nvSpPr>
          <p:cNvPr id="3" name="Content Placeholder 2">
            <a:extLst>
              <a:ext uri="{FF2B5EF4-FFF2-40B4-BE49-F238E27FC236}">
                <a16:creationId xmlns:a16="http://schemas.microsoft.com/office/drawing/2014/main" id="{1BDF5575-9D26-4714-8482-A84DA9EFA928}"/>
              </a:ext>
            </a:extLst>
          </p:cNvPr>
          <p:cNvSpPr>
            <a:spLocks noGrp="1"/>
          </p:cNvSpPr>
          <p:nvPr>
            <p:ph idx="1"/>
          </p:nvPr>
        </p:nvSpPr>
        <p:spPr/>
        <p:txBody>
          <a:bodyPr/>
          <a:lstStyle/>
          <a:p>
            <a:r>
              <a:rPr lang="en-US" dirty="0"/>
              <a:t>What is likely the most common nucleic acid in the sample?</a:t>
            </a:r>
          </a:p>
          <a:p>
            <a:pPr lvl="1"/>
            <a:r>
              <a:rPr lang="en-US" dirty="0"/>
              <a:t>Host DNA</a:t>
            </a:r>
          </a:p>
          <a:p>
            <a:pPr lvl="1"/>
            <a:r>
              <a:rPr lang="en-US" dirty="0"/>
              <a:t>Host transcripts (mRNA)</a:t>
            </a:r>
          </a:p>
          <a:p>
            <a:pPr lvl="1"/>
            <a:r>
              <a:rPr lang="en-US" dirty="0"/>
              <a:t>Host ribosomal RNA (rRNA)</a:t>
            </a:r>
          </a:p>
          <a:p>
            <a:pPr lvl="1"/>
            <a:r>
              <a:rPr lang="en-US" dirty="0"/>
              <a:t>Viral RNA</a:t>
            </a:r>
          </a:p>
        </p:txBody>
      </p:sp>
    </p:spTree>
    <p:extLst>
      <p:ext uri="{BB962C8B-B14F-4D97-AF65-F5344CB8AC3E}">
        <p14:creationId xmlns:p14="http://schemas.microsoft.com/office/powerpoint/2010/main" val="1849418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1AA12D-E03A-4494-B128-6FB51495ECB9}"/>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Metagenomic Sequencing General Workflow (RNA Seq)</a:t>
            </a:r>
          </a:p>
        </p:txBody>
      </p:sp>
      <p:sp>
        <p:nvSpPr>
          <p:cNvPr id="5" name="TextBox 4">
            <a:extLst>
              <a:ext uri="{FF2B5EF4-FFF2-40B4-BE49-F238E27FC236}">
                <a16:creationId xmlns:a16="http://schemas.microsoft.com/office/drawing/2014/main" id="{FE73CB10-C586-4CC7-BC77-92ABBE5D8DC2}"/>
              </a:ext>
            </a:extLst>
          </p:cNvPr>
          <p:cNvSpPr txBox="1"/>
          <p:nvPr/>
        </p:nvSpPr>
        <p:spPr>
          <a:xfrm>
            <a:off x="4096478" y="815273"/>
            <a:ext cx="3999043" cy="584775"/>
          </a:xfrm>
          <a:prstGeom prst="rect">
            <a:avLst/>
          </a:prstGeom>
          <a:noFill/>
        </p:spPr>
        <p:txBody>
          <a:bodyPr wrap="none" rtlCol="0">
            <a:spAutoFit/>
          </a:bodyPr>
          <a:lstStyle/>
          <a:p>
            <a:r>
              <a:rPr lang="en-US" sz="3200" dirty="0"/>
              <a:t>Nucleic Acid Extraction</a:t>
            </a:r>
          </a:p>
        </p:txBody>
      </p:sp>
      <p:sp>
        <p:nvSpPr>
          <p:cNvPr id="6" name="Arrow: Right 5">
            <a:extLst>
              <a:ext uri="{FF2B5EF4-FFF2-40B4-BE49-F238E27FC236}">
                <a16:creationId xmlns:a16="http://schemas.microsoft.com/office/drawing/2014/main" id="{DCB03F05-B4DF-4D10-AC47-286B553284F7}"/>
              </a:ext>
            </a:extLst>
          </p:cNvPr>
          <p:cNvSpPr/>
          <p:nvPr/>
        </p:nvSpPr>
        <p:spPr>
          <a:xfrm rot="5400000">
            <a:off x="5754632" y="158562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82ED5D-85D9-4CF6-A3AE-947BABAD2456}"/>
              </a:ext>
            </a:extLst>
          </p:cNvPr>
          <p:cNvSpPr txBox="1"/>
          <p:nvPr/>
        </p:nvSpPr>
        <p:spPr>
          <a:xfrm>
            <a:off x="4292364" y="2147932"/>
            <a:ext cx="3607271" cy="584775"/>
          </a:xfrm>
          <a:prstGeom prst="rect">
            <a:avLst/>
          </a:prstGeom>
          <a:noFill/>
        </p:spPr>
        <p:txBody>
          <a:bodyPr wrap="none" rtlCol="0">
            <a:spAutoFit/>
          </a:bodyPr>
          <a:lstStyle/>
          <a:p>
            <a:pPr algn="ctr"/>
            <a:r>
              <a:rPr lang="en-US" sz="3200" b="1" dirty="0"/>
              <a:t>Get rid of host N/A*</a:t>
            </a:r>
            <a:endParaRPr lang="en-US" sz="2800" b="1" dirty="0"/>
          </a:p>
        </p:txBody>
      </p:sp>
      <p:sp>
        <p:nvSpPr>
          <p:cNvPr id="8" name="TextBox 7">
            <a:extLst>
              <a:ext uri="{FF2B5EF4-FFF2-40B4-BE49-F238E27FC236}">
                <a16:creationId xmlns:a16="http://schemas.microsoft.com/office/drawing/2014/main" id="{61CDDE4E-E0AA-455C-B937-0AA1D392CF0D}"/>
              </a:ext>
            </a:extLst>
          </p:cNvPr>
          <p:cNvSpPr txBox="1"/>
          <p:nvPr/>
        </p:nvSpPr>
        <p:spPr>
          <a:xfrm>
            <a:off x="4826451" y="3637421"/>
            <a:ext cx="2539093" cy="584775"/>
          </a:xfrm>
          <a:prstGeom prst="rect">
            <a:avLst/>
          </a:prstGeom>
          <a:noFill/>
        </p:spPr>
        <p:txBody>
          <a:bodyPr wrap="none" rtlCol="0">
            <a:spAutoFit/>
          </a:bodyPr>
          <a:lstStyle/>
          <a:p>
            <a:pPr algn="ctr"/>
            <a:r>
              <a:rPr lang="en-US" sz="3200" dirty="0"/>
              <a:t>Make dsDNA*</a:t>
            </a:r>
            <a:endParaRPr lang="en-US" sz="2400" dirty="0"/>
          </a:p>
        </p:txBody>
      </p:sp>
      <p:sp>
        <p:nvSpPr>
          <p:cNvPr id="10" name="Arrow: Right 9">
            <a:extLst>
              <a:ext uri="{FF2B5EF4-FFF2-40B4-BE49-F238E27FC236}">
                <a16:creationId xmlns:a16="http://schemas.microsoft.com/office/drawing/2014/main" id="{F9832755-2DE2-4814-84DC-3588D74D2E51}"/>
              </a:ext>
            </a:extLst>
          </p:cNvPr>
          <p:cNvSpPr/>
          <p:nvPr/>
        </p:nvSpPr>
        <p:spPr>
          <a:xfrm rot="5400000">
            <a:off x="5754632" y="31341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0A6DFE5-BF69-41C6-8A8D-8C7B555FE8A6}"/>
              </a:ext>
            </a:extLst>
          </p:cNvPr>
          <p:cNvSpPr/>
          <p:nvPr/>
        </p:nvSpPr>
        <p:spPr>
          <a:xfrm rot="5400000">
            <a:off x="5754631" y="4694720"/>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13739B4-B769-4EBD-BE38-1AF649680845}"/>
              </a:ext>
            </a:extLst>
          </p:cNvPr>
          <p:cNvSpPr/>
          <p:nvPr/>
        </p:nvSpPr>
        <p:spPr>
          <a:xfrm rot="5400000">
            <a:off x="5754629" y="5864054"/>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3CF786-89C8-424A-8BAF-2AF84430EB2C}"/>
              </a:ext>
            </a:extLst>
          </p:cNvPr>
          <p:cNvSpPr txBox="1"/>
          <p:nvPr/>
        </p:nvSpPr>
        <p:spPr>
          <a:xfrm>
            <a:off x="5192546" y="6248877"/>
            <a:ext cx="1806905" cy="584775"/>
          </a:xfrm>
          <a:prstGeom prst="rect">
            <a:avLst/>
          </a:prstGeom>
          <a:noFill/>
        </p:spPr>
        <p:txBody>
          <a:bodyPr wrap="none" rtlCol="0">
            <a:spAutoFit/>
          </a:bodyPr>
          <a:lstStyle/>
          <a:p>
            <a:r>
              <a:rPr lang="en-US" sz="3200" dirty="0"/>
              <a:t>Sequence</a:t>
            </a:r>
          </a:p>
        </p:txBody>
      </p:sp>
      <p:sp>
        <p:nvSpPr>
          <p:cNvPr id="15" name="TextBox 14">
            <a:extLst>
              <a:ext uri="{FF2B5EF4-FFF2-40B4-BE49-F238E27FC236}">
                <a16:creationId xmlns:a16="http://schemas.microsoft.com/office/drawing/2014/main" id="{B2838B3D-05DB-446B-BCBA-65D636214970}"/>
              </a:ext>
            </a:extLst>
          </p:cNvPr>
          <p:cNvSpPr txBox="1"/>
          <p:nvPr/>
        </p:nvSpPr>
        <p:spPr>
          <a:xfrm>
            <a:off x="7114713" y="6396335"/>
            <a:ext cx="5077287" cy="461665"/>
          </a:xfrm>
          <a:prstGeom prst="rect">
            <a:avLst/>
          </a:prstGeom>
          <a:noFill/>
        </p:spPr>
        <p:txBody>
          <a:bodyPr wrap="none" rtlCol="0">
            <a:spAutoFit/>
          </a:bodyPr>
          <a:lstStyle/>
          <a:p>
            <a:r>
              <a:rPr lang="en-US" sz="2400" dirty="0"/>
              <a:t>*Common Depletion/Enrichment Steps</a:t>
            </a:r>
          </a:p>
        </p:txBody>
      </p:sp>
      <p:sp>
        <p:nvSpPr>
          <p:cNvPr id="16" name="TextBox 15">
            <a:extLst>
              <a:ext uri="{FF2B5EF4-FFF2-40B4-BE49-F238E27FC236}">
                <a16:creationId xmlns:a16="http://schemas.microsoft.com/office/drawing/2014/main" id="{978025A1-4BF9-43F1-9B2A-A4AD6FD0AC2F}"/>
              </a:ext>
            </a:extLst>
          </p:cNvPr>
          <p:cNvSpPr txBox="1"/>
          <p:nvPr/>
        </p:nvSpPr>
        <p:spPr>
          <a:xfrm>
            <a:off x="2349500" y="5140544"/>
            <a:ext cx="7493000" cy="584775"/>
          </a:xfrm>
          <a:prstGeom prst="rect">
            <a:avLst/>
          </a:prstGeom>
          <a:noFill/>
        </p:spPr>
        <p:txBody>
          <a:bodyPr wrap="square" rtlCol="0">
            <a:spAutoFit/>
          </a:bodyPr>
          <a:lstStyle/>
          <a:p>
            <a:pPr algn="ctr"/>
            <a:r>
              <a:rPr lang="en-US" sz="3200"/>
              <a:t>Add bits (DNA) </a:t>
            </a:r>
            <a:r>
              <a:rPr lang="en-US" sz="3200" dirty="0"/>
              <a:t>onto the ends of dsDNA</a:t>
            </a:r>
          </a:p>
        </p:txBody>
      </p:sp>
    </p:spTree>
    <p:extLst>
      <p:ext uri="{BB962C8B-B14F-4D97-AF65-F5344CB8AC3E}">
        <p14:creationId xmlns:p14="http://schemas.microsoft.com/office/powerpoint/2010/main" val="274319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1C208-C033-4043-878F-7D0DF7E1FC09}"/>
              </a:ext>
            </a:extLst>
          </p:cNvPr>
          <p:cNvSpPr>
            <a:spLocks noGrp="1"/>
          </p:cNvSpPr>
          <p:nvPr>
            <p:ph type="title"/>
          </p:nvPr>
        </p:nvSpPr>
        <p:spPr>
          <a:xfrm>
            <a:off x="0" y="-386825"/>
            <a:ext cx="10515600" cy="1325563"/>
          </a:xfrm>
        </p:spPr>
        <p:txBody>
          <a:bodyPr/>
          <a:lstStyle/>
          <a:p>
            <a:r>
              <a:rPr lang="en-US" dirty="0"/>
              <a:t>rRNA Depletion + DNase Treatment</a:t>
            </a:r>
          </a:p>
        </p:txBody>
      </p:sp>
      <p:pic>
        <p:nvPicPr>
          <p:cNvPr id="7" name="Picture 6">
            <a:extLst>
              <a:ext uri="{FF2B5EF4-FFF2-40B4-BE49-F238E27FC236}">
                <a16:creationId xmlns:a16="http://schemas.microsoft.com/office/drawing/2014/main" id="{C324383A-33E7-4774-8688-CF82F80C0BCD}"/>
              </a:ext>
            </a:extLst>
          </p:cNvPr>
          <p:cNvPicPr>
            <a:picLocks noChangeAspect="1"/>
          </p:cNvPicPr>
          <p:nvPr/>
        </p:nvPicPr>
        <p:blipFill>
          <a:blip r:embed="rId2"/>
          <a:stretch>
            <a:fillRect/>
          </a:stretch>
        </p:blipFill>
        <p:spPr>
          <a:xfrm>
            <a:off x="202240" y="1888223"/>
            <a:ext cx="3728559" cy="3657600"/>
          </a:xfrm>
          <a:prstGeom prst="rect">
            <a:avLst/>
          </a:prstGeom>
        </p:spPr>
      </p:pic>
      <p:sp>
        <p:nvSpPr>
          <p:cNvPr id="112" name="TextBox 111">
            <a:extLst>
              <a:ext uri="{FF2B5EF4-FFF2-40B4-BE49-F238E27FC236}">
                <a16:creationId xmlns:a16="http://schemas.microsoft.com/office/drawing/2014/main" id="{1727F98C-32D2-4472-9003-F2F379BB2203}"/>
              </a:ext>
            </a:extLst>
          </p:cNvPr>
          <p:cNvSpPr txBox="1"/>
          <p:nvPr/>
        </p:nvSpPr>
        <p:spPr>
          <a:xfrm>
            <a:off x="459263" y="676668"/>
            <a:ext cx="3341556" cy="1200329"/>
          </a:xfrm>
          <a:prstGeom prst="rect">
            <a:avLst/>
          </a:prstGeom>
          <a:noFill/>
        </p:spPr>
        <p:txBody>
          <a:bodyPr wrap="none" rtlCol="0">
            <a:spAutoFit/>
          </a:bodyPr>
          <a:lstStyle/>
          <a:p>
            <a:pPr algn="ctr"/>
            <a:r>
              <a:rPr lang="en-US" sz="2400" dirty="0"/>
              <a:t>rRNA probe hybridization</a:t>
            </a:r>
          </a:p>
          <a:p>
            <a:pPr algn="ctr"/>
            <a:r>
              <a:rPr lang="en-US" sz="2400" dirty="0"/>
              <a:t>+</a:t>
            </a:r>
          </a:p>
          <a:p>
            <a:pPr algn="ctr"/>
            <a:r>
              <a:rPr lang="en-US" sz="2400" dirty="0" err="1"/>
              <a:t>Rnase</a:t>
            </a:r>
            <a:r>
              <a:rPr lang="en-US" sz="2400" dirty="0"/>
              <a:t> H treatment</a:t>
            </a:r>
          </a:p>
        </p:txBody>
      </p:sp>
      <p:sp>
        <p:nvSpPr>
          <p:cNvPr id="116" name="TextBox 115">
            <a:extLst>
              <a:ext uri="{FF2B5EF4-FFF2-40B4-BE49-F238E27FC236}">
                <a16:creationId xmlns:a16="http://schemas.microsoft.com/office/drawing/2014/main" id="{32B88171-06FD-42F7-B06B-CAB21BE0FD91}"/>
              </a:ext>
            </a:extLst>
          </p:cNvPr>
          <p:cNvSpPr txBox="1"/>
          <p:nvPr/>
        </p:nvSpPr>
        <p:spPr>
          <a:xfrm>
            <a:off x="593995" y="5746448"/>
            <a:ext cx="1029449" cy="400110"/>
          </a:xfrm>
          <a:prstGeom prst="rect">
            <a:avLst/>
          </a:prstGeom>
          <a:noFill/>
        </p:spPr>
        <p:txBody>
          <a:bodyPr wrap="none" rtlCol="0">
            <a:spAutoFit/>
          </a:bodyPr>
          <a:lstStyle/>
          <a:p>
            <a:r>
              <a:rPr lang="en-US" sz="2000" dirty="0" err="1"/>
              <a:t>Rnase</a:t>
            </a:r>
            <a:r>
              <a:rPr lang="en-US" sz="2000" dirty="0"/>
              <a:t> H</a:t>
            </a:r>
          </a:p>
        </p:txBody>
      </p:sp>
      <p:sp>
        <p:nvSpPr>
          <p:cNvPr id="117" name="Freeform: Shape 116">
            <a:extLst>
              <a:ext uri="{FF2B5EF4-FFF2-40B4-BE49-F238E27FC236}">
                <a16:creationId xmlns:a16="http://schemas.microsoft.com/office/drawing/2014/main" id="{B9C4E7B9-25F2-4C9D-B679-62B3240DD1B6}"/>
              </a:ext>
            </a:extLst>
          </p:cNvPr>
          <p:cNvSpPr/>
          <p:nvPr/>
        </p:nvSpPr>
        <p:spPr>
          <a:xfrm>
            <a:off x="1860919" y="5821963"/>
            <a:ext cx="92932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653C68C8-B37C-4627-BB76-C5C7AD814A64}"/>
              </a:ext>
            </a:extLst>
          </p:cNvPr>
          <p:cNvSpPr txBox="1"/>
          <p:nvPr/>
        </p:nvSpPr>
        <p:spPr>
          <a:xfrm>
            <a:off x="2904990" y="5756941"/>
            <a:ext cx="1168461" cy="400110"/>
          </a:xfrm>
          <a:prstGeom prst="rect">
            <a:avLst/>
          </a:prstGeom>
          <a:noFill/>
        </p:spPr>
        <p:txBody>
          <a:bodyPr wrap="none" rtlCol="0">
            <a:spAutoFit/>
          </a:bodyPr>
          <a:lstStyle/>
          <a:p>
            <a:r>
              <a:rPr lang="en-US" sz="2000" dirty="0"/>
              <a:t>Viral RNA</a:t>
            </a:r>
          </a:p>
        </p:txBody>
      </p:sp>
      <p:sp>
        <p:nvSpPr>
          <p:cNvPr id="119" name="Freeform: Shape 118">
            <a:extLst>
              <a:ext uri="{FF2B5EF4-FFF2-40B4-BE49-F238E27FC236}">
                <a16:creationId xmlns:a16="http://schemas.microsoft.com/office/drawing/2014/main" id="{FD180899-4AE6-4900-8E5C-68EDF6D5EFD7}"/>
              </a:ext>
            </a:extLst>
          </p:cNvPr>
          <p:cNvSpPr/>
          <p:nvPr/>
        </p:nvSpPr>
        <p:spPr>
          <a:xfrm>
            <a:off x="1873357" y="6426048"/>
            <a:ext cx="951099" cy="185433"/>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21569A6E-6225-42F0-ADD3-F05D3F1118CF}"/>
              </a:ext>
            </a:extLst>
          </p:cNvPr>
          <p:cNvSpPr txBox="1"/>
          <p:nvPr/>
        </p:nvSpPr>
        <p:spPr>
          <a:xfrm>
            <a:off x="2905646" y="6361659"/>
            <a:ext cx="1175643" cy="400110"/>
          </a:xfrm>
          <a:prstGeom prst="rect">
            <a:avLst/>
          </a:prstGeom>
          <a:noFill/>
        </p:spPr>
        <p:txBody>
          <a:bodyPr wrap="none" rtlCol="0">
            <a:spAutoFit/>
          </a:bodyPr>
          <a:lstStyle/>
          <a:p>
            <a:r>
              <a:rPr lang="en-US" sz="2000" dirty="0"/>
              <a:t>Host RNA</a:t>
            </a:r>
          </a:p>
        </p:txBody>
      </p:sp>
      <p:sp>
        <p:nvSpPr>
          <p:cNvPr id="121" name="TextBox 120">
            <a:extLst>
              <a:ext uri="{FF2B5EF4-FFF2-40B4-BE49-F238E27FC236}">
                <a16:creationId xmlns:a16="http://schemas.microsoft.com/office/drawing/2014/main" id="{2323673B-8A8D-41BF-B061-DFFECD3E6DED}"/>
              </a:ext>
            </a:extLst>
          </p:cNvPr>
          <p:cNvSpPr txBox="1"/>
          <p:nvPr/>
        </p:nvSpPr>
        <p:spPr>
          <a:xfrm>
            <a:off x="8204659" y="6367847"/>
            <a:ext cx="1193275" cy="400110"/>
          </a:xfrm>
          <a:prstGeom prst="rect">
            <a:avLst/>
          </a:prstGeom>
          <a:noFill/>
        </p:spPr>
        <p:txBody>
          <a:bodyPr wrap="none" rtlCol="0">
            <a:spAutoFit/>
          </a:bodyPr>
          <a:lstStyle/>
          <a:p>
            <a:r>
              <a:rPr lang="en-US" sz="2000" dirty="0"/>
              <a:t>Host DNA</a:t>
            </a:r>
          </a:p>
        </p:txBody>
      </p:sp>
      <p:pic>
        <p:nvPicPr>
          <p:cNvPr id="122" name="Picture 121">
            <a:extLst>
              <a:ext uri="{FF2B5EF4-FFF2-40B4-BE49-F238E27FC236}">
                <a16:creationId xmlns:a16="http://schemas.microsoft.com/office/drawing/2014/main" id="{7F888659-C342-49FB-AE98-0A8F530EF518}"/>
              </a:ext>
            </a:extLst>
          </p:cNvPr>
          <p:cNvPicPr>
            <a:picLocks noChangeAspect="1"/>
          </p:cNvPicPr>
          <p:nvPr/>
        </p:nvPicPr>
        <p:blipFill>
          <a:blip r:embed="rId3"/>
          <a:stretch>
            <a:fillRect/>
          </a:stretch>
        </p:blipFill>
        <p:spPr>
          <a:xfrm>
            <a:off x="6891264" y="6441776"/>
            <a:ext cx="1313395" cy="253360"/>
          </a:xfrm>
          <a:prstGeom prst="rect">
            <a:avLst/>
          </a:prstGeom>
        </p:spPr>
      </p:pic>
      <p:sp>
        <p:nvSpPr>
          <p:cNvPr id="123" name="Partial Circle 122">
            <a:extLst>
              <a:ext uri="{FF2B5EF4-FFF2-40B4-BE49-F238E27FC236}">
                <a16:creationId xmlns:a16="http://schemas.microsoft.com/office/drawing/2014/main" id="{559BC2FC-F2BD-467E-AC92-951AD8354050}"/>
              </a:ext>
            </a:extLst>
          </p:cNvPr>
          <p:cNvSpPr>
            <a:spLocks noChangeAspect="1"/>
          </p:cNvSpPr>
          <p:nvPr/>
        </p:nvSpPr>
        <p:spPr>
          <a:xfrm rot="4036848">
            <a:off x="52916" y="5713131"/>
            <a:ext cx="457200" cy="457200"/>
          </a:xfrm>
          <a:prstGeom prst="pie">
            <a:avLst>
              <a:gd name="adj1" fmla="val 19144891"/>
              <a:gd name="adj2" fmla="val 16200000"/>
            </a:avLst>
          </a:prstGeom>
          <a:solidFill>
            <a:srgbClr val="FF979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4" name="Straight Connector 123">
            <a:extLst>
              <a:ext uri="{FF2B5EF4-FFF2-40B4-BE49-F238E27FC236}">
                <a16:creationId xmlns:a16="http://schemas.microsoft.com/office/drawing/2014/main" id="{B3D8E9E3-2896-40ED-A09E-3B077D9EB59B}"/>
              </a:ext>
            </a:extLst>
          </p:cNvPr>
          <p:cNvCxnSpPr>
            <a:cxnSpLocks/>
          </p:cNvCxnSpPr>
          <p:nvPr/>
        </p:nvCxnSpPr>
        <p:spPr>
          <a:xfrm>
            <a:off x="-18288" y="562345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5" name="Partial Circle 124">
            <a:extLst>
              <a:ext uri="{FF2B5EF4-FFF2-40B4-BE49-F238E27FC236}">
                <a16:creationId xmlns:a16="http://schemas.microsoft.com/office/drawing/2014/main" id="{525D6178-4B36-4C73-A419-8FD6C9347E03}"/>
              </a:ext>
            </a:extLst>
          </p:cNvPr>
          <p:cNvSpPr>
            <a:spLocks noChangeAspect="1"/>
          </p:cNvSpPr>
          <p:nvPr/>
        </p:nvSpPr>
        <p:spPr>
          <a:xfrm rot="4036848">
            <a:off x="52917" y="6326011"/>
            <a:ext cx="457200" cy="457200"/>
          </a:xfrm>
          <a:prstGeom prst="pie">
            <a:avLst>
              <a:gd name="adj1" fmla="val 19144891"/>
              <a:gd name="adj2" fmla="val 16200000"/>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TextBox 125">
            <a:extLst>
              <a:ext uri="{FF2B5EF4-FFF2-40B4-BE49-F238E27FC236}">
                <a16:creationId xmlns:a16="http://schemas.microsoft.com/office/drawing/2014/main" id="{158447BD-8853-46E2-AD2E-B32255874F0A}"/>
              </a:ext>
            </a:extLst>
          </p:cNvPr>
          <p:cNvSpPr txBox="1"/>
          <p:nvPr/>
        </p:nvSpPr>
        <p:spPr>
          <a:xfrm>
            <a:off x="593995" y="6343999"/>
            <a:ext cx="859531" cy="400110"/>
          </a:xfrm>
          <a:prstGeom prst="rect">
            <a:avLst/>
          </a:prstGeom>
          <a:noFill/>
        </p:spPr>
        <p:txBody>
          <a:bodyPr wrap="none" rtlCol="0">
            <a:spAutoFit/>
          </a:bodyPr>
          <a:lstStyle/>
          <a:p>
            <a:r>
              <a:rPr lang="en-US" sz="2000" dirty="0"/>
              <a:t>DNase</a:t>
            </a:r>
          </a:p>
        </p:txBody>
      </p:sp>
      <p:pic>
        <p:nvPicPr>
          <p:cNvPr id="127" name="Picture 126">
            <a:extLst>
              <a:ext uri="{FF2B5EF4-FFF2-40B4-BE49-F238E27FC236}">
                <a16:creationId xmlns:a16="http://schemas.microsoft.com/office/drawing/2014/main" id="{80CA57C8-BF3D-4146-B908-9C0611979237}"/>
              </a:ext>
            </a:extLst>
          </p:cNvPr>
          <p:cNvPicPr>
            <a:picLocks noChangeAspect="1"/>
          </p:cNvPicPr>
          <p:nvPr/>
        </p:nvPicPr>
        <p:blipFill rotWithShape="1">
          <a:blip r:embed="rId4"/>
          <a:srcRect l="27086" t="-10845" r="45570"/>
          <a:stretch/>
        </p:blipFill>
        <p:spPr>
          <a:xfrm rot="10146778">
            <a:off x="4296996" y="5765289"/>
            <a:ext cx="531784" cy="344643"/>
          </a:xfrm>
          <a:prstGeom prst="rect">
            <a:avLst/>
          </a:prstGeom>
        </p:spPr>
      </p:pic>
      <p:pic>
        <p:nvPicPr>
          <p:cNvPr id="128" name="Picture 127">
            <a:extLst>
              <a:ext uri="{FF2B5EF4-FFF2-40B4-BE49-F238E27FC236}">
                <a16:creationId xmlns:a16="http://schemas.microsoft.com/office/drawing/2014/main" id="{28D947D8-76C2-4B0F-9EC4-472AD73B0DF5}"/>
              </a:ext>
            </a:extLst>
          </p:cNvPr>
          <p:cNvPicPr>
            <a:picLocks noChangeAspect="1"/>
          </p:cNvPicPr>
          <p:nvPr/>
        </p:nvPicPr>
        <p:blipFill rotWithShape="1">
          <a:blip r:embed="rId4"/>
          <a:srcRect l="51503" r="25498"/>
          <a:stretch/>
        </p:blipFill>
        <p:spPr>
          <a:xfrm rot="20548504">
            <a:off x="4623125" y="5888305"/>
            <a:ext cx="447284" cy="310923"/>
          </a:xfrm>
          <a:prstGeom prst="rect">
            <a:avLst/>
          </a:prstGeom>
        </p:spPr>
      </p:pic>
      <p:pic>
        <p:nvPicPr>
          <p:cNvPr id="129" name="Picture 128">
            <a:extLst>
              <a:ext uri="{FF2B5EF4-FFF2-40B4-BE49-F238E27FC236}">
                <a16:creationId xmlns:a16="http://schemas.microsoft.com/office/drawing/2014/main" id="{54F7D610-81D0-4A0D-B7AB-8E5FC7B69911}"/>
              </a:ext>
            </a:extLst>
          </p:cNvPr>
          <p:cNvPicPr>
            <a:picLocks noChangeAspect="1"/>
          </p:cNvPicPr>
          <p:nvPr/>
        </p:nvPicPr>
        <p:blipFill rotWithShape="1">
          <a:blip r:embed="rId4"/>
          <a:srcRect l="72439" t="17370"/>
          <a:stretch/>
        </p:blipFill>
        <p:spPr>
          <a:xfrm rot="337579">
            <a:off x="4969032" y="5728868"/>
            <a:ext cx="536011" cy="256915"/>
          </a:xfrm>
          <a:prstGeom prst="rect">
            <a:avLst/>
          </a:prstGeom>
        </p:spPr>
      </p:pic>
      <p:sp>
        <p:nvSpPr>
          <p:cNvPr id="130" name="TextBox 129">
            <a:extLst>
              <a:ext uri="{FF2B5EF4-FFF2-40B4-BE49-F238E27FC236}">
                <a16:creationId xmlns:a16="http://schemas.microsoft.com/office/drawing/2014/main" id="{943B67C2-81FD-4CD7-8915-CA3F4D478015}"/>
              </a:ext>
            </a:extLst>
          </p:cNvPr>
          <p:cNvSpPr txBox="1"/>
          <p:nvPr/>
        </p:nvSpPr>
        <p:spPr>
          <a:xfrm>
            <a:off x="5470996" y="5756941"/>
            <a:ext cx="1504643" cy="400110"/>
          </a:xfrm>
          <a:prstGeom prst="rect">
            <a:avLst/>
          </a:prstGeom>
          <a:noFill/>
        </p:spPr>
        <p:txBody>
          <a:bodyPr wrap="none" rtlCol="0">
            <a:spAutoFit/>
          </a:bodyPr>
          <a:lstStyle/>
          <a:p>
            <a:r>
              <a:rPr lang="en-US" sz="2000" dirty="0"/>
              <a:t>rRNA probes</a:t>
            </a:r>
          </a:p>
        </p:txBody>
      </p:sp>
      <p:pic>
        <p:nvPicPr>
          <p:cNvPr id="131" name="Picture 130">
            <a:extLst>
              <a:ext uri="{FF2B5EF4-FFF2-40B4-BE49-F238E27FC236}">
                <a16:creationId xmlns:a16="http://schemas.microsoft.com/office/drawing/2014/main" id="{1931A29C-EF4A-4DDE-9037-C43604088FBA}"/>
              </a:ext>
            </a:extLst>
          </p:cNvPr>
          <p:cNvPicPr>
            <a:picLocks noChangeAspect="1"/>
          </p:cNvPicPr>
          <p:nvPr/>
        </p:nvPicPr>
        <p:blipFill>
          <a:blip r:embed="rId5"/>
          <a:stretch>
            <a:fillRect/>
          </a:stretch>
        </p:blipFill>
        <p:spPr>
          <a:xfrm rot="1627539">
            <a:off x="4243322" y="6381907"/>
            <a:ext cx="542591" cy="432854"/>
          </a:xfrm>
          <a:prstGeom prst="rect">
            <a:avLst/>
          </a:prstGeom>
        </p:spPr>
      </p:pic>
      <p:sp>
        <p:nvSpPr>
          <p:cNvPr id="132" name="TextBox 131">
            <a:extLst>
              <a:ext uri="{FF2B5EF4-FFF2-40B4-BE49-F238E27FC236}">
                <a16:creationId xmlns:a16="http://schemas.microsoft.com/office/drawing/2014/main" id="{58274706-4746-4933-9A39-F1568496610D}"/>
              </a:ext>
            </a:extLst>
          </p:cNvPr>
          <p:cNvSpPr txBox="1"/>
          <p:nvPr/>
        </p:nvSpPr>
        <p:spPr>
          <a:xfrm>
            <a:off x="4785992" y="6367147"/>
            <a:ext cx="1886607" cy="400110"/>
          </a:xfrm>
          <a:prstGeom prst="rect">
            <a:avLst/>
          </a:prstGeom>
          <a:noFill/>
        </p:spPr>
        <p:txBody>
          <a:bodyPr wrap="none" rtlCol="0">
            <a:spAutoFit/>
          </a:bodyPr>
          <a:lstStyle/>
          <a:p>
            <a:r>
              <a:rPr lang="en-US" sz="2000" dirty="0"/>
              <a:t>RNase inhibitors</a:t>
            </a:r>
          </a:p>
        </p:txBody>
      </p:sp>
    </p:spTree>
    <p:extLst>
      <p:ext uri="{BB962C8B-B14F-4D97-AF65-F5344CB8AC3E}">
        <p14:creationId xmlns:p14="http://schemas.microsoft.com/office/powerpoint/2010/main" val="124488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1C208-C033-4043-878F-7D0DF7E1FC09}"/>
              </a:ext>
            </a:extLst>
          </p:cNvPr>
          <p:cNvSpPr>
            <a:spLocks noGrp="1"/>
          </p:cNvSpPr>
          <p:nvPr>
            <p:ph type="title"/>
          </p:nvPr>
        </p:nvSpPr>
        <p:spPr>
          <a:xfrm>
            <a:off x="0" y="-386825"/>
            <a:ext cx="10515600" cy="1325563"/>
          </a:xfrm>
        </p:spPr>
        <p:txBody>
          <a:bodyPr/>
          <a:lstStyle/>
          <a:p>
            <a:r>
              <a:rPr lang="en-US" dirty="0"/>
              <a:t>rRNA Depletion + DNase Treatment</a:t>
            </a:r>
          </a:p>
        </p:txBody>
      </p:sp>
      <p:pic>
        <p:nvPicPr>
          <p:cNvPr id="5" name="Picture 4">
            <a:extLst>
              <a:ext uri="{FF2B5EF4-FFF2-40B4-BE49-F238E27FC236}">
                <a16:creationId xmlns:a16="http://schemas.microsoft.com/office/drawing/2014/main" id="{FD1013F1-B13B-4DFE-A482-D998DF9917FD}"/>
              </a:ext>
            </a:extLst>
          </p:cNvPr>
          <p:cNvPicPr>
            <a:picLocks noChangeAspect="1"/>
          </p:cNvPicPr>
          <p:nvPr/>
        </p:nvPicPr>
        <p:blipFill>
          <a:blip r:embed="rId2"/>
          <a:stretch>
            <a:fillRect/>
          </a:stretch>
        </p:blipFill>
        <p:spPr>
          <a:xfrm>
            <a:off x="4225505" y="1888223"/>
            <a:ext cx="3728559" cy="3657600"/>
          </a:xfrm>
          <a:prstGeom prst="rect">
            <a:avLst/>
          </a:prstGeom>
        </p:spPr>
      </p:pic>
      <p:pic>
        <p:nvPicPr>
          <p:cNvPr id="7" name="Picture 6">
            <a:extLst>
              <a:ext uri="{FF2B5EF4-FFF2-40B4-BE49-F238E27FC236}">
                <a16:creationId xmlns:a16="http://schemas.microsoft.com/office/drawing/2014/main" id="{C324383A-33E7-4774-8688-CF82F80C0BCD}"/>
              </a:ext>
            </a:extLst>
          </p:cNvPr>
          <p:cNvPicPr>
            <a:picLocks noChangeAspect="1"/>
          </p:cNvPicPr>
          <p:nvPr/>
        </p:nvPicPr>
        <p:blipFill>
          <a:blip r:embed="rId3"/>
          <a:stretch>
            <a:fillRect/>
          </a:stretch>
        </p:blipFill>
        <p:spPr>
          <a:xfrm>
            <a:off x="202240" y="1888223"/>
            <a:ext cx="3728559" cy="3657600"/>
          </a:xfrm>
          <a:prstGeom prst="rect">
            <a:avLst/>
          </a:prstGeom>
        </p:spPr>
      </p:pic>
      <p:sp>
        <p:nvSpPr>
          <p:cNvPr id="112" name="TextBox 111">
            <a:extLst>
              <a:ext uri="{FF2B5EF4-FFF2-40B4-BE49-F238E27FC236}">
                <a16:creationId xmlns:a16="http://schemas.microsoft.com/office/drawing/2014/main" id="{1727F98C-32D2-4472-9003-F2F379BB2203}"/>
              </a:ext>
            </a:extLst>
          </p:cNvPr>
          <p:cNvSpPr txBox="1"/>
          <p:nvPr/>
        </p:nvSpPr>
        <p:spPr>
          <a:xfrm>
            <a:off x="459263" y="676668"/>
            <a:ext cx="3341556" cy="1200329"/>
          </a:xfrm>
          <a:prstGeom prst="rect">
            <a:avLst/>
          </a:prstGeom>
          <a:noFill/>
        </p:spPr>
        <p:txBody>
          <a:bodyPr wrap="none" rtlCol="0">
            <a:spAutoFit/>
          </a:bodyPr>
          <a:lstStyle/>
          <a:p>
            <a:pPr algn="ctr"/>
            <a:r>
              <a:rPr lang="en-US" sz="2400" dirty="0"/>
              <a:t>rRNA probe hybridization</a:t>
            </a:r>
          </a:p>
          <a:p>
            <a:pPr algn="ctr"/>
            <a:r>
              <a:rPr lang="en-US" sz="2400" dirty="0"/>
              <a:t>+</a:t>
            </a:r>
          </a:p>
          <a:p>
            <a:pPr algn="ctr"/>
            <a:r>
              <a:rPr lang="en-US" sz="2400" dirty="0" err="1"/>
              <a:t>Rnase</a:t>
            </a:r>
            <a:r>
              <a:rPr lang="en-US" sz="2400" dirty="0"/>
              <a:t> H treatment</a:t>
            </a:r>
          </a:p>
        </p:txBody>
      </p:sp>
      <p:sp>
        <p:nvSpPr>
          <p:cNvPr id="113" name="TextBox 112">
            <a:extLst>
              <a:ext uri="{FF2B5EF4-FFF2-40B4-BE49-F238E27FC236}">
                <a16:creationId xmlns:a16="http://schemas.microsoft.com/office/drawing/2014/main" id="{D2FE1954-A9D6-4D9F-BEA8-E2B3A3B7313A}"/>
              </a:ext>
            </a:extLst>
          </p:cNvPr>
          <p:cNvSpPr txBox="1"/>
          <p:nvPr/>
        </p:nvSpPr>
        <p:spPr>
          <a:xfrm>
            <a:off x="4949418" y="676668"/>
            <a:ext cx="2330896" cy="1200329"/>
          </a:xfrm>
          <a:prstGeom prst="rect">
            <a:avLst/>
          </a:prstGeom>
          <a:noFill/>
        </p:spPr>
        <p:txBody>
          <a:bodyPr wrap="none" rtlCol="0">
            <a:spAutoFit/>
          </a:bodyPr>
          <a:lstStyle/>
          <a:p>
            <a:pPr algn="ctr"/>
            <a:r>
              <a:rPr lang="en-US" sz="2400" dirty="0"/>
              <a:t>RNase inhibition</a:t>
            </a:r>
          </a:p>
          <a:p>
            <a:pPr algn="ctr"/>
            <a:r>
              <a:rPr lang="en-US" sz="2400" dirty="0"/>
              <a:t>+</a:t>
            </a:r>
          </a:p>
          <a:p>
            <a:pPr algn="ctr"/>
            <a:r>
              <a:rPr lang="en-US" sz="2400" dirty="0"/>
              <a:t>DNase treatment</a:t>
            </a:r>
          </a:p>
        </p:txBody>
      </p:sp>
      <p:sp>
        <p:nvSpPr>
          <p:cNvPr id="116" name="TextBox 115">
            <a:extLst>
              <a:ext uri="{FF2B5EF4-FFF2-40B4-BE49-F238E27FC236}">
                <a16:creationId xmlns:a16="http://schemas.microsoft.com/office/drawing/2014/main" id="{32B88171-06FD-42F7-B06B-CAB21BE0FD91}"/>
              </a:ext>
            </a:extLst>
          </p:cNvPr>
          <p:cNvSpPr txBox="1"/>
          <p:nvPr/>
        </p:nvSpPr>
        <p:spPr>
          <a:xfrm>
            <a:off x="593995" y="5746448"/>
            <a:ext cx="1029449" cy="400110"/>
          </a:xfrm>
          <a:prstGeom prst="rect">
            <a:avLst/>
          </a:prstGeom>
          <a:noFill/>
        </p:spPr>
        <p:txBody>
          <a:bodyPr wrap="none" rtlCol="0">
            <a:spAutoFit/>
          </a:bodyPr>
          <a:lstStyle/>
          <a:p>
            <a:r>
              <a:rPr lang="en-US" sz="2000" dirty="0" err="1"/>
              <a:t>Rnase</a:t>
            </a:r>
            <a:r>
              <a:rPr lang="en-US" sz="2000" dirty="0"/>
              <a:t> H</a:t>
            </a:r>
          </a:p>
        </p:txBody>
      </p:sp>
      <p:sp>
        <p:nvSpPr>
          <p:cNvPr id="117" name="Freeform: Shape 116">
            <a:extLst>
              <a:ext uri="{FF2B5EF4-FFF2-40B4-BE49-F238E27FC236}">
                <a16:creationId xmlns:a16="http://schemas.microsoft.com/office/drawing/2014/main" id="{B9C4E7B9-25F2-4C9D-B679-62B3240DD1B6}"/>
              </a:ext>
            </a:extLst>
          </p:cNvPr>
          <p:cNvSpPr/>
          <p:nvPr/>
        </p:nvSpPr>
        <p:spPr>
          <a:xfrm>
            <a:off x="1860919" y="5821963"/>
            <a:ext cx="92932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653C68C8-B37C-4627-BB76-C5C7AD814A64}"/>
              </a:ext>
            </a:extLst>
          </p:cNvPr>
          <p:cNvSpPr txBox="1"/>
          <p:nvPr/>
        </p:nvSpPr>
        <p:spPr>
          <a:xfrm>
            <a:off x="2904990" y="5756941"/>
            <a:ext cx="1168461" cy="400110"/>
          </a:xfrm>
          <a:prstGeom prst="rect">
            <a:avLst/>
          </a:prstGeom>
          <a:noFill/>
        </p:spPr>
        <p:txBody>
          <a:bodyPr wrap="none" rtlCol="0">
            <a:spAutoFit/>
          </a:bodyPr>
          <a:lstStyle/>
          <a:p>
            <a:r>
              <a:rPr lang="en-US" sz="2000" dirty="0"/>
              <a:t>Viral RNA</a:t>
            </a:r>
          </a:p>
        </p:txBody>
      </p:sp>
      <p:sp>
        <p:nvSpPr>
          <p:cNvPr id="119" name="Freeform: Shape 118">
            <a:extLst>
              <a:ext uri="{FF2B5EF4-FFF2-40B4-BE49-F238E27FC236}">
                <a16:creationId xmlns:a16="http://schemas.microsoft.com/office/drawing/2014/main" id="{FD180899-4AE6-4900-8E5C-68EDF6D5EFD7}"/>
              </a:ext>
            </a:extLst>
          </p:cNvPr>
          <p:cNvSpPr/>
          <p:nvPr/>
        </p:nvSpPr>
        <p:spPr>
          <a:xfrm>
            <a:off x="1873357" y="6426048"/>
            <a:ext cx="951099" cy="185433"/>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21569A6E-6225-42F0-ADD3-F05D3F1118CF}"/>
              </a:ext>
            </a:extLst>
          </p:cNvPr>
          <p:cNvSpPr txBox="1"/>
          <p:nvPr/>
        </p:nvSpPr>
        <p:spPr>
          <a:xfrm>
            <a:off x="2905646" y="6361659"/>
            <a:ext cx="1175643" cy="400110"/>
          </a:xfrm>
          <a:prstGeom prst="rect">
            <a:avLst/>
          </a:prstGeom>
          <a:noFill/>
        </p:spPr>
        <p:txBody>
          <a:bodyPr wrap="none" rtlCol="0">
            <a:spAutoFit/>
          </a:bodyPr>
          <a:lstStyle/>
          <a:p>
            <a:r>
              <a:rPr lang="en-US" sz="2000" dirty="0"/>
              <a:t>Host RNA</a:t>
            </a:r>
          </a:p>
        </p:txBody>
      </p:sp>
      <p:sp>
        <p:nvSpPr>
          <p:cNvPr id="121" name="TextBox 120">
            <a:extLst>
              <a:ext uri="{FF2B5EF4-FFF2-40B4-BE49-F238E27FC236}">
                <a16:creationId xmlns:a16="http://schemas.microsoft.com/office/drawing/2014/main" id="{2323673B-8A8D-41BF-B061-DFFECD3E6DED}"/>
              </a:ext>
            </a:extLst>
          </p:cNvPr>
          <p:cNvSpPr txBox="1"/>
          <p:nvPr/>
        </p:nvSpPr>
        <p:spPr>
          <a:xfrm>
            <a:off x="8204659" y="6367847"/>
            <a:ext cx="1193275" cy="400110"/>
          </a:xfrm>
          <a:prstGeom prst="rect">
            <a:avLst/>
          </a:prstGeom>
          <a:noFill/>
        </p:spPr>
        <p:txBody>
          <a:bodyPr wrap="none" rtlCol="0">
            <a:spAutoFit/>
          </a:bodyPr>
          <a:lstStyle/>
          <a:p>
            <a:r>
              <a:rPr lang="en-US" sz="2000" dirty="0"/>
              <a:t>Host DNA</a:t>
            </a:r>
          </a:p>
        </p:txBody>
      </p:sp>
      <p:pic>
        <p:nvPicPr>
          <p:cNvPr id="122" name="Picture 121">
            <a:extLst>
              <a:ext uri="{FF2B5EF4-FFF2-40B4-BE49-F238E27FC236}">
                <a16:creationId xmlns:a16="http://schemas.microsoft.com/office/drawing/2014/main" id="{7F888659-C342-49FB-AE98-0A8F530EF518}"/>
              </a:ext>
            </a:extLst>
          </p:cNvPr>
          <p:cNvPicPr>
            <a:picLocks noChangeAspect="1"/>
          </p:cNvPicPr>
          <p:nvPr/>
        </p:nvPicPr>
        <p:blipFill>
          <a:blip r:embed="rId4"/>
          <a:stretch>
            <a:fillRect/>
          </a:stretch>
        </p:blipFill>
        <p:spPr>
          <a:xfrm>
            <a:off x="6891264" y="6441776"/>
            <a:ext cx="1313395" cy="253360"/>
          </a:xfrm>
          <a:prstGeom prst="rect">
            <a:avLst/>
          </a:prstGeom>
        </p:spPr>
      </p:pic>
      <p:sp>
        <p:nvSpPr>
          <p:cNvPr id="123" name="Partial Circle 122">
            <a:extLst>
              <a:ext uri="{FF2B5EF4-FFF2-40B4-BE49-F238E27FC236}">
                <a16:creationId xmlns:a16="http://schemas.microsoft.com/office/drawing/2014/main" id="{559BC2FC-F2BD-467E-AC92-951AD8354050}"/>
              </a:ext>
            </a:extLst>
          </p:cNvPr>
          <p:cNvSpPr>
            <a:spLocks noChangeAspect="1"/>
          </p:cNvSpPr>
          <p:nvPr/>
        </p:nvSpPr>
        <p:spPr>
          <a:xfrm rot="4036848">
            <a:off x="52916" y="5713131"/>
            <a:ext cx="457200" cy="457200"/>
          </a:xfrm>
          <a:prstGeom prst="pie">
            <a:avLst>
              <a:gd name="adj1" fmla="val 19144891"/>
              <a:gd name="adj2" fmla="val 16200000"/>
            </a:avLst>
          </a:prstGeom>
          <a:solidFill>
            <a:srgbClr val="FF979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4" name="Straight Connector 123">
            <a:extLst>
              <a:ext uri="{FF2B5EF4-FFF2-40B4-BE49-F238E27FC236}">
                <a16:creationId xmlns:a16="http://schemas.microsoft.com/office/drawing/2014/main" id="{B3D8E9E3-2896-40ED-A09E-3B077D9EB59B}"/>
              </a:ext>
            </a:extLst>
          </p:cNvPr>
          <p:cNvCxnSpPr>
            <a:cxnSpLocks/>
          </p:cNvCxnSpPr>
          <p:nvPr/>
        </p:nvCxnSpPr>
        <p:spPr>
          <a:xfrm>
            <a:off x="-18288" y="562345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5" name="Partial Circle 124">
            <a:extLst>
              <a:ext uri="{FF2B5EF4-FFF2-40B4-BE49-F238E27FC236}">
                <a16:creationId xmlns:a16="http://schemas.microsoft.com/office/drawing/2014/main" id="{525D6178-4B36-4C73-A419-8FD6C9347E03}"/>
              </a:ext>
            </a:extLst>
          </p:cNvPr>
          <p:cNvSpPr>
            <a:spLocks noChangeAspect="1"/>
          </p:cNvSpPr>
          <p:nvPr/>
        </p:nvSpPr>
        <p:spPr>
          <a:xfrm rot="4036848">
            <a:off x="52917" y="6326011"/>
            <a:ext cx="457200" cy="457200"/>
          </a:xfrm>
          <a:prstGeom prst="pie">
            <a:avLst>
              <a:gd name="adj1" fmla="val 19144891"/>
              <a:gd name="adj2" fmla="val 16200000"/>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TextBox 125">
            <a:extLst>
              <a:ext uri="{FF2B5EF4-FFF2-40B4-BE49-F238E27FC236}">
                <a16:creationId xmlns:a16="http://schemas.microsoft.com/office/drawing/2014/main" id="{158447BD-8853-46E2-AD2E-B32255874F0A}"/>
              </a:ext>
            </a:extLst>
          </p:cNvPr>
          <p:cNvSpPr txBox="1"/>
          <p:nvPr/>
        </p:nvSpPr>
        <p:spPr>
          <a:xfrm>
            <a:off x="593995" y="6343999"/>
            <a:ext cx="859531" cy="400110"/>
          </a:xfrm>
          <a:prstGeom prst="rect">
            <a:avLst/>
          </a:prstGeom>
          <a:noFill/>
        </p:spPr>
        <p:txBody>
          <a:bodyPr wrap="none" rtlCol="0">
            <a:spAutoFit/>
          </a:bodyPr>
          <a:lstStyle/>
          <a:p>
            <a:r>
              <a:rPr lang="en-US" sz="2000" dirty="0"/>
              <a:t>DNase</a:t>
            </a:r>
          </a:p>
        </p:txBody>
      </p:sp>
      <p:pic>
        <p:nvPicPr>
          <p:cNvPr id="127" name="Picture 126">
            <a:extLst>
              <a:ext uri="{FF2B5EF4-FFF2-40B4-BE49-F238E27FC236}">
                <a16:creationId xmlns:a16="http://schemas.microsoft.com/office/drawing/2014/main" id="{80CA57C8-BF3D-4146-B908-9C0611979237}"/>
              </a:ext>
            </a:extLst>
          </p:cNvPr>
          <p:cNvPicPr>
            <a:picLocks noChangeAspect="1"/>
          </p:cNvPicPr>
          <p:nvPr/>
        </p:nvPicPr>
        <p:blipFill rotWithShape="1">
          <a:blip r:embed="rId5"/>
          <a:srcRect l="27086" t="-10845" r="45570"/>
          <a:stretch/>
        </p:blipFill>
        <p:spPr>
          <a:xfrm rot="10146778">
            <a:off x="4296996" y="5765289"/>
            <a:ext cx="531784" cy="344643"/>
          </a:xfrm>
          <a:prstGeom prst="rect">
            <a:avLst/>
          </a:prstGeom>
        </p:spPr>
      </p:pic>
      <p:pic>
        <p:nvPicPr>
          <p:cNvPr id="128" name="Picture 127">
            <a:extLst>
              <a:ext uri="{FF2B5EF4-FFF2-40B4-BE49-F238E27FC236}">
                <a16:creationId xmlns:a16="http://schemas.microsoft.com/office/drawing/2014/main" id="{28D947D8-76C2-4B0F-9EC4-472AD73B0DF5}"/>
              </a:ext>
            </a:extLst>
          </p:cNvPr>
          <p:cNvPicPr>
            <a:picLocks noChangeAspect="1"/>
          </p:cNvPicPr>
          <p:nvPr/>
        </p:nvPicPr>
        <p:blipFill rotWithShape="1">
          <a:blip r:embed="rId5"/>
          <a:srcRect l="51503" r="25498"/>
          <a:stretch/>
        </p:blipFill>
        <p:spPr>
          <a:xfrm rot="20548504">
            <a:off x="4623125" y="5888305"/>
            <a:ext cx="447284" cy="310923"/>
          </a:xfrm>
          <a:prstGeom prst="rect">
            <a:avLst/>
          </a:prstGeom>
        </p:spPr>
      </p:pic>
      <p:pic>
        <p:nvPicPr>
          <p:cNvPr id="129" name="Picture 128">
            <a:extLst>
              <a:ext uri="{FF2B5EF4-FFF2-40B4-BE49-F238E27FC236}">
                <a16:creationId xmlns:a16="http://schemas.microsoft.com/office/drawing/2014/main" id="{54F7D610-81D0-4A0D-B7AB-8E5FC7B69911}"/>
              </a:ext>
            </a:extLst>
          </p:cNvPr>
          <p:cNvPicPr>
            <a:picLocks noChangeAspect="1"/>
          </p:cNvPicPr>
          <p:nvPr/>
        </p:nvPicPr>
        <p:blipFill rotWithShape="1">
          <a:blip r:embed="rId5"/>
          <a:srcRect l="72439" t="17370"/>
          <a:stretch/>
        </p:blipFill>
        <p:spPr>
          <a:xfrm rot="337579">
            <a:off x="4969032" y="5728868"/>
            <a:ext cx="536011" cy="256915"/>
          </a:xfrm>
          <a:prstGeom prst="rect">
            <a:avLst/>
          </a:prstGeom>
        </p:spPr>
      </p:pic>
      <p:sp>
        <p:nvSpPr>
          <p:cNvPr id="130" name="TextBox 129">
            <a:extLst>
              <a:ext uri="{FF2B5EF4-FFF2-40B4-BE49-F238E27FC236}">
                <a16:creationId xmlns:a16="http://schemas.microsoft.com/office/drawing/2014/main" id="{943B67C2-81FD-4CD7-8915-CA3F4D478015}"/>
              </a:ext>
            </a:extLst>
          </p:cNvPr>
          <p:cNvSpPr txBox="1"/>
          <p:nvPr/>
        </p:nvSpPr>
        <p:spPr>
          <a:xfrm>
            <a:off x="5470996" y="5756941"/>
            <a:ext cx="1504643" cy="400110"/>
          </a:xfrm>
          <a:prstGeom prst="rect">
            <a:avLst/>
          </a:prstGeom>
          <a:noFill/>
        </p:spPr>
        <p:txBody>
          <a:bodyPr wrap="none" rtlCol="0">
            <a:spAutoFit/>
          </a:bodyPr>
          <a:lstStyle/>
          <a:p>
            <a:r>
              <a:rPr lang="en-US" sz="2000" dirty="0"/>
              <a:t>rRNA probes</a:t>
            </a:r>
          </a:p>
        </p:txBody>
      </p:sp>
      <p:pic>
        <p:nvPicPr>
          <p:cNvPr id="131" name="Picture 130">
            <a:extLst>
              <a:ext uri="{FF2B5EF4-FFF2-40B4-BE49-F238E27FC236}">
                <a16:creationId xmlns:a16="http://schemas.microsoft.com/office/drawing/2014/main" id="{1931A29C-EF4A-4DDE-9037-C43604088FBA}"/>
              </a:ext>
            </a:extLst>
          </p:cNvPr>
          <p:cNvPicPr>
            <a:picLocks noChangeAspect="1"/>
          </p:cNvPicPr>
          <p:nvPr/>
        </p:nvPicPr>
        <p:blipFill>
          <a:blip r:embed="rId6"/>
          <a:stretch>
            <a:fillRect/>
          </a:stretch>
        </p:blipFill>
        <p:spPr>
          <a:xfrm rot="1627539">
            <a:off x="4243322" y="6381907"/>
            <a:ext cx="542591" cy="432854"/>
          </a:xfrm>
          <a:prstGeom prst="rect">
            <a:avLst/>
          </a:prstGeom>
        </p:spPr>
      </p:pic>
      <p:sp>
        <p:nvSpPr>
          <p:cNvPr id="132" name="TextBox 131">
            <a:extLst>
              <a:ext uri="{FF2B5EF4-FFF2-40B4-BE49-F238E27FC236}">
                <a16:creationId xmlns:a16="http://schemas.microsoft.com/office/drawing/2014/main" id="{58274706-4746-4933-9A39-F1568496610D}"/>
              </a:ext>
            </a:extLst>
          </p:cNvPr>
          <p:cNvSpPr txBox="1"/>
          <p:nvPr/>
        </p:nvSpPr>
        <p:spPr>
          <a:xfrm>
            <a:off x="4785992" y="6367147"/>
            <a:ext cx="1886607" cy="400110"/>
          </a:xfrm>
          <a:prstGeom prst="rect">
            <a:avLst/>
          </a:prstGeom>
          <a:noFill/>
        </p:spPr>
        <p:txBody>
          <a:bodyPr wrap="none" rtlCol="0">
            <a:spAutoFit/>
          </a:bodyPr>
          <a:lstStyle/>
          <a:p>
            <a:r>
              <a:rPr lang="en-US" sz="2000" dirty="0"/>
              <a:t>RNase inhibitors</a:t>
            </a:r>
          </a:p>
        </p:txBody>
      </p:sp>
    </p:spTree>
    <p:extLst>
      <p:ext uri="{BB962C8B-B14F-4D97-AF65-F5344CB8AC3E}">
        <p14:creationId xmlns:p14="http://schemas.microsoft.com/office/powerpoint/2010/main" val="143060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1C208-C033-4043-878F-7D0DF7E1FC09}"/>
              </a:ext>
            </a:extLst>
          </p:cNvPr>
          <p:cNvSpPr>
            <a:spLocks noGrp="1"/>
          </p:cNvSpPr>
          <p:nvPr>
            <p:ph type="title"/>
          </p:nvPr>
        </p:nvSpPr>
        <p:spPr>
          <a:xfrm>
            <a:off x="0" y="-386825"/>
            <a:ext cx="10515600" cy="1325563"/>
          </a:xfrm>
        </p:spPr>
        <p:txBody>
          <a:bodyPr/>
          <a:lstStyle/>
          <a:p>
            <a:r>
              <a:rPr lang="en-US" dirty="0"/>
              <a:t>rRNA Depletion + DNase Treatment</a:t>
            </a:r>
          </a:p>
        </p:txBody>
      </p:sp>
      <p:pic>
        <p:nvPicPr>
          <p:cNvPr id="5" name="Picture 4">
            <a:extLst>
              <a:ext uri="{FF2B5EF4-FFF2-40B4-BE49-F238E27FC236}">
                <a16:creationId xmlns:a16="http://schemas.microsoft.com/office/drawing/2014/main" id="{FD1013F1-B13B-4DFE-A482-D998DF9917FD}"/>
              </a:ext>
            </a:extLst>
          </p:cNvPr>
          <p:cNvPicPr>
            <a:picLocks noChangeAspect="1"/>
          </p:cNvPicPr>
          <p:nvPr/>
        </p:nvPicPr>
        <p:blipFill>
          <a:blip r:embed="rId2"/>
          <a:stretch>
            <a:fillRect/>
          </a:stretch>
        </p:blipFill>
        <p:spPr>
          <a:xfrm>
            <a:off x="4225505" y="1888223"/>
            <a:ext cx="3728559" cy="3657600"/>
          </a:xfrm>
          <a:prstGeom prst="rect">
            <a:avLst/>
          </a:prstGeom>
        </p:spPr>
      </p:pic>
      <p:pic>
        <p:nvPicPr>
          <p:cNvPr id="6" name="Picture 5">
            <a:extLst>
              <a:ext uri="{FF2B5EF4-FFF2-40B4-BE49-F238E27FC236}">
                <a16:creationId xmlns:a16="http://schemas.microsoft.com/office/drawing/2014/main" id="{BD37AF36-3676-4933-A6AA-EA600BBFAD45}"/>
              </a:ext>
            </a:extLst>
          </p:cNvPr>
          <p:cNvPicPr>
            <a:picLocks noChangeAspect="1"/>
          </p:cNvPicPr>
          <p:nvPr/>
        </p:nvPicPr>
        <p:blipFill>
          <a:blip r:embed="rId3"/>
          <a:stretch>
            <a:fillRect/>
          </a:stretch>
        </p:blipFill>
        <p:spPr>
          <a:xfrm>
            <a:off x="8248770" y="1888223"/>
            <a:ext cx="3728559" cy="3657600"/>
          </a:xfrm>
          <a:prstGeom prst="rect">
            <a:avLst/>
          </a:prstGeom>
        </p:spPr>
      </p:pic>
      <p:pic>
        <p:nvPicPr>
          <p:cNvPr id="7" name="Picture 6">
            <a:extLst>
              <a:ext uri="{FF2B5EF4-FFF2-40B4-BE49-F238E27FC236}">
                <a16:creationId xmlns:a16="http://schemas.microsoft.com/office/drawing/2014/main" id="{C324383A-33E7-4774-8688-CF82F80C0BCD}"/>
              </a:ext>
            </a:extLst>
          </p:cNvPr>
          <p:cNvPicPr>
            <a:picLocks noChangeAspect="1"/>
          </p:cNvPicPr>
          <p:nvPr/>
        </p:nvPicPr>
        <p:blipFill>
          <a:blip r:embed="rId4"/>
          <a:stretch>
            <a:fillRect/>
          </a:stretch>
        </p:blipFill>
        <p:spPr>
          <a:xfrm>
            <a:off x="202240" y="1888223"/>
            <a:ext cx="3728559" cy="3657600"/>
          </a:xfrm>
          <a:prstGeom prst="rect">
            <a:avLst/>
          </a:prstGeom>
        </p:spPr>
      </p:pic>
      <p:sp>
        <p:nvSpPr>
          <p:cNvPr id="112" name="TextBox 111">
            <a:extLst>
              <a:ext uri="{FF2B5EF4-FFF2-40B4-BE49-F238E27FC236}">
                <a16:creationId xmlns:a16="http://schemas.microsoft.com/office/drawing/2014/main" id="{1727F98C-32D2-4472-9003-F2F379BB2203}"/>
              </a:ext>
            </a:extLst>
          </p:cNvPr>
          <p:cNvSpPr txBox="1"/>
          <p:nvPr/>
        </p:nvSpPr>
        <p:spPr>
          <a:xfrm>
            <a:off x="459263" y="676668"/>
            <a:ext cx="3341556" cy="1200329"/>
          </a:xfrm>
          <a:prstGeom prst="rect">
            <a:avLst/>
          </a:prstGeom>
          <a:noFill/>
        </p:spPr>
        <p:txBody>
          <a:bodyPr wrap="none" rtlCol="0">
            <a:spAutoFit/>
          </a:bodyPr>
          <a:lstStyle/>
          <a:p>
            <a:pPr algn="ctr"/>
            <a:r>
              <a:rPr lang="en-US" sz="2400" dirty="0"/>
              <a:t>rRNA probe hybridization</a:t>
            </a:r>
          </a:p>
          <a:p>
            <a:pPr algn="ctr"/>
            <a:r>
              <a:rPr lang="en-US" sz="2400" dirty="0"/>
              <a:t>+</a:t>
            </a:r>
          </a:p>
          <a:p>
            <a:pPr algn="ctr"/>
            <a:r>
              <a:rPr lang="en-US" sz="2400" dirty="0" err="1"/>
              <a:t>Rnase</a:t>
            </a:r>
            <a:r>
              <a:rPr lang="en-US" sz="2400" dirty="0"/>
              <a:t> H treatment</a:t>
            </a:r>
          </a:p>
        </p:txBody>
      </p:sp>
      <p:sp>
        <p:nvSpPr>
          <p:cNvPr id="113" name="TextBox 112">
            <a:extLst>
              <a:ext uri="{FF2B5EF4-FFF2-40B4-BE49-F238E27FC236}">
                <a16:creationId xmlns:a16="http://schemas.microsoft.com/office/drawing/2014/main" id="{D2FE1954-A9D6-4D9F-BEA8-E2B3A3B7313A}"/>
              </a:ext>
            </a:extLst>
          </p:cNvPr>
          <p:cNvSpPr txBox="1"/>
          <p:nvPr/>
        </p:nvSpPr>
        <p:spPr>
          <a:xfrm>
            <a:off x="4949418" y="676668"/>
            <a:ext cx="2330896" cy="1200329"/>
          </a:xfrm>
          <a:prstGeom prst="rect">
            <a:avLst/>
          </a:prstGeom>
          <a:noFill/>
        </p:spPr>
        <p:txBody>
          <a:bodyPr wrap="none" rtlCol="0">
            <a:spAutoFit/>
          </a:bodyPr>
          <a:lstStyle/>
          <a:p>
            <a:pPr algn="ctr"/>
            <a:r>
              <a:rPr lang="en-US" sz="2400" dirty="0"/>
              <a:t>RNase inhibition</a:t>
            </a:r>
          </a:p>
          <a:p>
            <a:pPr algn="ctr"/>
            <a:r>
              <a:rPr lang="en-US" sz="2400" dirty="0"/>
              <a:t>+</a:t>
            </a:r>
          </a:p>
          <a:p>
            <a:pPr algn="ctr"/>
            <a:r>
              <a:rPr lang="en-US" sz="2400" dirty="0"/>
              <a:t>DNase treatment</a:t>
            </a:r>
          </a:p>
        </p:txBody>
      </p:sp>
      <p:sp>
        <p:nvSpPr>
          <p:cNvPr id="115" name="TextBox 114">
            <a:extLst>
              <a:ext uri="{FF2B5EF4-FFF2-40B4-BE49-F238E27FC236}">
                <a16:creationId xmlns:a16="http://schemas.microsoft.com/office/drawing/2014/main" id="{76B1FD15-2970-4B93-8B3B-AB33D271E48C}"/>
              </a:ext>
            </a:extLst>
          </p:cNvPr>
          <p:cNvSpPr txBox="1"/>
          <p:nvPr/>
        </p:nvSpPr>
        <p:spPr>
          <a:xfrm>
            <a:off x="8939645" y="1380779"/>
            <a:ext cx="2191498" cy="461665"/>
          </a:xfrm>
          <a:prstGeom prst="rect">
            <a:avLst/>
          </a:prstGeom>
          <a:noFill/>
        </p:spPr>
        <p:txBody>
          <a:bodyPr wrap="none" rtlCol="0">
            <a:spAutoFit/>
          </a:bodyPr>
          <a:lstStyle/>
          <a:p>
            <a:pPr algn="ctr"/>
            <a:r>
              <a:rPr lang="en-US" sz="2400" dirty="0"/>
              <a:t>Host + viral RNA</a:t>
            </a:r>
          </a:p>
        </p:txBody>
      </p:sp>
      <p:sp>
        <p:nvSpPr>
          <p:cNvPr id="116" name="TextBox 115">
            <a:extLst>
              <a:ext uri="{FF2B5EF4-FFF2-40B4-BE49-F238E27FC236}">
                <a16:creationId xmlns:a16="http://schemas.microsoft.com/office/drawing/2014/main" id="{32B88171-06FD-42F7-B06B-CAB21BE0FD91}"/>
              </a:ext>
            </a:extLst>
          </p:cNvPr>
          <p:cNvSpPr txBox="1"/>
          <p:nvPr/>
        </p:nvSpPr>
        <p:spPr>
          <a:xfrm>
            <a:off x="593995" y="5746448"/>
            <a:ext cx="1029449" cy="400110"/>
          </a:xfrm>
          <a:prstGeom prst="rect">
            <a:avLst/>
          </a:prstGeom>
          <a:noFill/>
        </p:spPr>
        <p:txBody>
          <a:bodyPr wrap="none" rtlCol="0">
            <a:spAutoFit/>
          </a:bodyPr>
          <a:lstStyle/>
          <a:p>
            <a:r>
              <a:rPr lang="en-US" sz="2000" dirty="0" err="1"/>
              <a:t>Rnase</a:t>
            </a:r>
            <a:r>
              <a:rPr lang="en-US" sz="2000" dirty="0"/>
              <a:t> H</a:t>
            </a:r>
          </a:p>
        </p:txBody>
      </p:sp>
      <p:sp>
        <p:nvSpPr>
          <p:cNvPr id="117" name="Freeform: Shape 116">
            <a:extLst>
              <a:ext uri="{FF2B5EF4-FFF2-40B4-BE49-F238E27FC236}">
                <a16:creationId xmlns:a16="http://schemas.microsoft.com/office/drawing/2014/main" id="{B9C4E7B9-25F2-4C9D-B679-62B3240DD1B6}"/>
              </a:ext>
            </a:extLst>
          </p:cNvPr>
          <p:cNvSpPr/>
          <p:nvPr/>
        </p:nvSpPr>
        <p:spPr>
          <a:xfrm>
            <a:off x="1860919" y="5821963"/>
            <a:ext cx="92932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653C68C8-B37C-4627-BB76-C5C7AD814A64}"/>
              </a:ext>
            </a:extLst>
          </p:cNvPr>
          <p:cNvSpPr txBox="1"/>
          <p:nvPr/>
        </p:nvSpPr>
        <p:spPr>
          <a:xfrm>
            <a:off x="2904990" y="5756941"/>
            <a:ext cx="1168461" cy="400110"/>
          </a:xfrm>
          <a:prstGeom prst="rect">
            <a:avLst/>
          </a:prstGeom>
          <a:noFill/>
        </p:spPr>
        <p:txBody>
          <a:bodyPr wrap="none" rtlCol="0">
            <a:spAutoFit/>
          </a:bodyPr>
          <a:lstStyle/>
          <a:p>
            <a:r>
              <a:rPr lang="en-US" sz="2000" dirty="0"/>
              <a:t>Viral RNA</a:t>
            </a:r>
          </a:p>
        </p:txBody>
      </p:sp>
      <p:sp>
        <p:nvSpPr>
          <p:cNvPr id="119" name="Freeform: Shape 118">
            <a:extLst>
              <a:ext uri="{FF2B5EF4-FFF2-40B4-BE49-F238E27FC236}">
                <a16:creationId xmlns:a16="http://schemas.microsoft.com/office/drawing/2014/main" id="{FD180899-4AE6-4900-8E5C-68EDF6D5EFD7}"/>
              </a:ext>
            </a:extLst>
          </p:cNvPr>
          <p:cNvSpPr/>
          <p:nvPr/>
        </p:nvSpPr>
        <p:spPr>
          <a:xfrm>
            <a:off x="1873357" y="6426048"/>
            <a:ext cx="951099" cy="185433"/>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21569A6E-6225-42F0-ADD3-F05D3F1118CF}"/>
              </a:ext>
            </a:extLst>
          </p:cNvPr>
          <p:cNvSpPr txBox="1"/>
          <p:nvPr/>
        </p:nvSpPr>
        <p:spPr>
          <a:xfrm>
            <a:off x="2905646" y="6361659"/>
            <a:ext cx="1175643" cy="400110"/>
          </a:xfrm>
          <a:prstGeom prst="rect">
            <a:avLst/>
          </a:prstGeom>
          <a:noFill/>
        </p:spPr>
        <p:txBody>
          <a:bodyPr wrap="none" rtlCol="0">
            <a:spAutoFit/>
          </a:bodyPr>
          <a:lstStyle/>
          <a:p>
            <a:r>
              <a:rPr lang="en-US" sz="2000" dirty="0"/>
              <a:t>Host RNA</a:t>
            </a:r>
          </a:p>
        </p:txBody>
      </p:sp>
      <p:sp>
        <p:nvSpPr>
          <p:cNvPr id="121" name="TextBox 120">
            <a:extLst>
              <a:ext uri="{FF2B5EF4-FFF2-40B4-BE49-F238E27FC236}">
                <a16:creationId xmlns:a16="http://schemas.microsoft.com/office/drawing/2014/main" id="{2323673B-8A8D-41BF-B061-DFFECD3E6DED}"/>
              </a:ext>
            </a:extLst>
          </p:cNvPr>
          <p:cNvSpPr txBox="1"/>
          <p:nvPr/>
        </p:nvSpPr>
        <p:spPr>
          <a:xfrm>
            <a:off x="8204659" y="6367847"/>
            <a:ext cx="1193275" cy="400110"/>
          </a:xfrm>
          <a:prstGeom prst="rect">
            <a:avLst/>
          </a:prstGeom>
          <a:noFill/>
        </p:spPr>
        <p:txBody>
          <a:bodyPr wrap="none" rtlCol="0">
            <a:spAutoFit/>
          </a:bodyPr>
          <a:lstStyle/>
          <a:p>
            <a:r>
              <a:rPr lang="en-US" sz="2000" dirty="0"/>
              <a:t>Host DNA</a:t>
            </a:r>
          </a:p>
        </p:txBody>
      </p:sp>
      <p:pic>
        <p:nvPicPr>
          <p:cNvPr id="122" name="Picture 121">
            <a:extLst>
              <a:ext uri="{FF2B5EF4-FFF2-40B4-BE49-F238E27FC236}">
                <a16:creationId xmlns:a16="http://schemas.microsoft.com/office/drawing/2014/main" id="{7F888659-C342-49FB-AE98-0A8F530EF518}"/>
              </a:ext>
            </a:extLst>
          </p:cNvPr>
          <p:cNvPicPr>
            <a:picLocks noChangeAspect="1"/>
          </p:cNvPicPr>
          <p:nvPr/>
        </p:nvPicPr>
        <p:blipFill>
          <a:blip r:embed="rId5"/>
          <a:stretch>
            <a:fillRect/>
          </a:stretch>
        </p:blipFill>
        <p:spPr>
          <a:xfrm>
            <a:off x="6891264" y="6441776"/>
            <a:ext cx="1313395" cy="253360"/>
          </a:xfrm>
          <a:prstGeom prst="rect">
            <a:avLst/>
          </a:prstGeom>
        </p:spPr>
      </p:pic>
      <p:sp>
        <p:nvSpPr>
          <p:cNvPr id="123" name="Partial Circle 122">
            <a:extLst>
              <a:ext uri="{FF2B5EF4-FFF2-40B4-BE49-F238E27FC236}">
                <a16:creationId xmlns:a16="http://schemas.microsoft.com/office/drawing/2014/main" id="{559BC2FC-F2BD-467E-AC92-951AD8354050}"/>
              </a:ext>
            </a:extLst>
          </p:cNvPr>
          <p:cNvSpPr>
            <a:spLocks noChangeAspect="1"/>
          </p:cNvSpPr>
          <p:nvPr/>
        </p:nvSpPr>
        <p:spPr>
          <a:xfrm rot="4036848">
            <a:off x="52916" y="5713131"/>
            <a:ext cx="457200" cy="457200"/>
          </a:xfrm>
          <a:prstGeom prst="pie">
            <a:avLst>
              <a:gd name="adj1" fmla="val 19144891"/>
              <a:gd name="adj2" fmla="val 16200000"/>
            </a:avLst>
          </a:prstGeom>
          <a:solidFill>
            <a:srgbClr val="FF9797"/>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4" name="Straight Connector 123">
            <a:extLst>
              <a:ext uri="{FF2B5EF4-FFF2-40B4-BE49-F238E27FC236}">
                <a16:creationId xmlns:a16="http://schemas.microsoft.com/office/drawing/2014/main" id="{B3D8E9E3-2896-40ED-A09E-3B077D9EB59B}"/>
              </a:ext>
            </a:extLst>
          </p:cNvPr>
          <p:cNvCxnSpPr>
            <a:cxnSpLocks/>
          </p:cNvCxnSpPr>
          <p:nvPr/>
        </p:nvCxnSpPr>
        <p:spPr>
          <a:xfrm>
            <a:off x="-18288" y="562345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5" name="Partial Circle 124">
            <a:extLst>
              <a:ext uri="{FF2B5EF4-FFF2-40B4-BE49-F238E27FC236}">
                <a16:creationId xmlns:a16="http://schemas.microsoft.com/office/drawing/2014/main" id="{525D6178-4B36-4C73-A419-8FD6C9347E03}"/>
              </a:ext>
            </a:extLst>
          </p:cNvPr>
          <p:cNvSpPr>
            <a:spLocks noChangeAspect="1"/>
          </p:cNvSpPr>
          <p:nvPr/>
        </p:nvSpPr>
        <p:spPr>
          <a:xfrm rot="4036848">
            <a:off x="52917" y="6326011"/>
            <a:ext cx="457200" cy="457200"/>
          </a:xfrm>
          <a:prstGeom prst="pie">
            <a:avLst>
              <a:gd name="adj1" fmla="val 19144891"/>
              <a:gd name="adj2" fmla="val 16200000"/>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TextBox 125">
            <a:extLst>
              <a:ext uri="{FF2B5EF4-FFF2-40B4-BE49-F238E27FC236}">
                <a16:creationId xmlns:a16="http://schemas.microsoft.com/office/drawing/2014/main" id="{158447BD-8853-46E2-AD2E-B32255874F0A}"/>
              </a:ext>
            </a:extLst>
          </p:cNvPr>
          <p:cNvSpPr txBox="1"/>
          <p:nvPr/>
        </p:nvSpPr>
        <p:spPr>
          <a:xfrm>
            <a:off x="593995" y="6343999"/>
            <a:ext cx="859531" cy="400110"/>
          </a:xfrm>
          <a:prstGeom prst="rect">
            <a:avLst/>
          </a:prstGeom>
          <a:noFill/>
        </p:spPr>
        <p:txBody>
          <a:bodyPr wrap="none" rtlCol="0">
            <a:spAutoFit/>
          </a:bodyPr>
          <a:lstStyle/>
          <a:p>
            <a:r>
              <a:rPr lang="en-US" sz="2000" dirty="0"/>
              <a:t>DNase</a:t>
            </a:r>
          </a:p>
        </p:txBody>
      </p:sp>
      <p:pic>
        <p:nvPicPr>
          <p:cNvPr id="127" name="Picture 126">
            <a:extLst>
              <a:ext uri="{FF2B5EF4-FFF2-40B4-BE49-F238E27FC236}">
                <a16:creationId xmlns:a16="http://schemas.microsoft.com/office/drawing/2014/main" id="{80CA57C8-BF3D-4146-B908-9C0611979237}"/>
              </a:ext>
            </a:extLst>
          </p:cNvPr>
          <p:cNvPicPr>
            <a:picLocks noChangeAspect="1"/>
          </p:cNvPicPr>
          <p:nvPr/>
        </p:nvPicPr>
        <p:blipFill rotWithShape="1">
          <a:blip r:embed="rId6"/>
          <a:srcRect l="27086" t="-10845" r="45570"/>
          <a:stretch/>
        </p:blipFill>
        <p:spPr>
          <a:xfrm rot="10146778">
            <a:off x="4296996" y="5765289"/>
            <a:ext cx="531784" cy="344643"/>
          </a:xfrm>
          <a:prstGeom prst="rect">
            <a:avLst/>
          </a:prstGeom>
        </p:spPr>
      </p:pic>
      <p:pic>
        <p:nvPicPr>
          <p:cNvPr id="128" name="Picture 127">
            <a:extLst>
              <a:ext uri="{FF2B5EF4-FFF2-40B4-BE49-F238E27FC236}">
                <a16:creationId xmlns:a16="http://schemas.microsoft.com/office/drawing/2014/main" id="{28D947D8-76C2-4B0F-9EC4-472AD73B0DF5}"/>
              </a:ext>
            </a:extLst>
          </p:cNvPr>
          <p:cNvPicPr>
            <a:picLocks noChangeAspect="1"/>
          </p:cNvPicPr>
          <p:nvPr/>
        </p:nvPicPr>
        <p:blipFill rotWithShape="1">
          <a:blip r:embed="rId6"/>
          <a:srcRect l="51503" r="25498"/>
          <a:stretch/>
        </p:blipFill>
        <p:spPr>
          <a:xfrm rot="20548504">
            <a:off x="4623125" y="5888305"/>
            <a:ext cx="447284" cy="310923"/>
          </a:xfrm>
          <a:prstGeom prst="rect">
            <a:avLst/>
          </a:prstGeom>
        </p:spPr>
      </p:pic>
      <p:pic>
        <p:nvPicPr>
          <p:cNvPr id="129" name="Picture 128">
            <a:extLst>
              <a:ext uri="{FF2B5EF4-FFF2-40B4-BE49-F238E27FC236}">
                <a16:creationId xmlns:a16="http://schemas.microsoft.com/office/drawing/2014/main" id="{54F7D610-81D0-4A0D-B7AB-8E5FC7B69911}"/>
              </a:ext>
            </a:extLst>
          </p:cNvPr>
          <p:cNvPicPr>
            <a:picLocks noChangeAspect="1"/>
          </p:cNvPicPr>
          <p:nvPr/>
        </p:nvPicPr>
        <p:blipFill rotWithShape="1">
          <a:blip r:embed="rId6"/>
          <a:srcRect l="72439" t="17370"/>
          <a:stretch/>
        </p:blipFill>
        <p:spPr>
          <a:xfrm rot="337579">
            <a:off x="4969032" y="5728868"/>
            <a:ext cx="536011" cy="256915"/>
          </a:xfrm>
          <a:prstGeom prst="rect">
            <a:avLst/>
          </a:prstGeom>
        </p:spPr>
      </p:pic>
      <p:sp>
        <p:nvSpPr>
          <p:cNvPr id="130" name="TextBox 129">
            <a:extLst>
              <a:ext uri="{FF2B5EF4-FFF2-40B4-BE49-F238E27FC236}">
                <a16:creationId xmlns:a16="http://schemas.microsoft.com/office/drawing/2014/main" id="{943B67C2-81FD-4CD7-8915-CA3F4D478015}"/>
              </a:ext>
            </a:extLst>
          </p:cNvPr>
          <p:cNvSpPr txBox="1"/>
          <p:nvPr/>
        </p:nvSpPr>
        <p:spPr>
          <a:xfrm>
            <a:off x="5470996" y="5756941"/>
            <a:ext cx="1504643" cy="400110"/>
          </a:xfrm>
          <a:prstGeom prst="rect">
            <a:avLst/>
          </a:prstGeom>
          <a:noFill/>
        </p:spPr>
        <p:txBody>
          <a:bodyPr wrap="none" rtlCol="0">
            <a:spAutoFit/>
          </a:bodyPr>
          <a:lstStyle/>
          <a:p>
            <a:r>
              <a:rPr lang="en-US" sz="2000" dirty="0"/>
              <a:t>rRNA probes</a:t>
            </a:r>
          </a:p>
        </p:txBody>
      </p:sp>
      <p:pic>
        <p:nvPicPr>
          <p:cNvPr id="131" name="Picture 130">
            <a:extLst>
              <a:ext uri="{FF2B5EF4-FFF2-40B4-BE49-F238E27FC236}">
                <a16:creationId xmlns:a16="http://schemas.microsoft.com/office/drawing/2014/main" id="{1931A29C-EF4A-4DDE-9037-C43604088FBA}"/>
              </a:ext>
            </a:extLst>
          </p:cNvPr>
          <p:cNvPicPr>
            <a:picLocks noChangeAspect="1"/>
          </p:cNvPicPr>
          <p:nvPr/>
        </p:nvPicPr>
        <p:blipFill>
          <a:blip r:embed="rId7"/>
          <a:stretch>
            <a:fillRect/>
          </a:stretch>
        </p:blipFill>
        <p:spPr>
          <a:xfrm rot="1627539">
            <a:off x="4243322" y="6381907"/>
            <a:ext cx="542591" cy="432854"/>
          </a:xfrm>
          <a:prstGeom prst="rect">
            <a:avLst/>
          </a:prstGeom>
        </p:spPr>
      </p:pic>
      <p:sp>
        <p:nvSpPr>
          <p:cNvPr id="132" name="TextBox 131">
            <a:extLst>
              <a:ext uri="{FF2B5EF4-FFF2-40B4-BE49-F238E27FC236}">
                <a16:creationId xmlns:a16="http://schemas.microsoft.com/office/drawing/2014/main" id="{58274706-4746-4933-9A39-F1568496610D}"/>
              </a:ext>
            </a:extLst>
          </p:cNvPr>
          <p:cNvSpPr txBox="1"/>
          <p:nvPr/>
        </p:nvSpPr>
        <p:spPr>
          <a:xfrm>
            <a:off x="4785992" y="6367147"/>
            <a:ext cx="1886607" cy="400110"/>
          </a:xfrm>
          <a:prstGeom prst="rect">
            <a:avLst/>
          </a:prstGeom>
          <a:noFill/>
        </p:spPr>
        <p:txBody>
          <a:bodyPr wrap="none" rtlCol="0">
            <a:spAutoFit/>
          </a:bodyPr>
          <a:lstStyle/>
          <a:p>
            <a:r>
              <a:rPr lang="en-US" sz="2000" dirty="0"/>
              <a:t>RNase inhibitors</a:t>
            </a:r>
          </a:p>
        </p:txBody>
      </p:sp>
    </p:spTree>
    <p:extLst>
      <p:ext uri="{BB962C8B-B14F-4D97-AF65-F5344CB8AC3E}">
        <p14:creationId xmlns:p14="http://schemas.microsoft.com/office/powerpoint/2010/main" val="255254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1AA12D-E03A-4494-B128-6FB51495ECB9}"/>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Metagenomic Sequencing General Workflow (RNA Seq)</a:t>
            </a:r>
          </a:p>
        </p:txBody>
      </p:sp>
      <p:sp>
        <p:nvSpPr>
          <p:cNvPr id="5" name="TextBox 4">
            <a:extLst>
              <a:ext uri="{FF2B5EF4-FFF2-40B4-BE49-F238E27FC236}">
                <a16:creationId xmlns:a16="http://schemas.microsoft.com/office/drawing/2014/main" id="{FE73CB10-C586-4CC7-BC77-92ABBE5D8DC2}"/>
              </a:ext>
            </a:extLst>
          </p:cNvPr>
          <p:cNvSpPr txBox="1"/>
          <p:nvPr/>
        </p:nvSpPr>
        <p:spPr>
          <a:xfrm>
            <a:off x="4096478" y="815273"/>
            <a:ext cx="3999043" cy="584775"/>
          </a:xfrm>
          <a:prstGeom prst="rect">
            <a:avLst/>
          </a:prstGeom>
          <a:noFill/>
        </p:spPr>
        <p:txBody>
          <a:bodyPr wrap="none" rtlCol="0">
            <a:spAutoFit/>
          </a:bodyPr>
          <a:lstStyle/>
          <a:p>
            <a:r>
              <a:rPr lang="en-US" sz="3200" dirty="0"/>
              <a:t>Nucleic Acid Extraction</a:t>
            </a:r>
          </a:p>
        </p:txBody>
      </p:sp>
      <p:sp>
        <p:nvSpPr>
          <p:cNvPr id="6" name="Arrow: Right 5">
            <a:extLst>
              <a:ext uri="{FF2B5EF4-FFF2-40B4-BE49-F238E27FC236}">
                <a16:creationId xmlns:a16="http://schemas.microsoft.com/office/drawing/2014/main" id="{DCB03F05-B4DF-4D10-AC47-286B553284F7}"/>
              </a:ext>
            </a:extLst>
          </p:cNvPr>
          <p:cNvSpPr/>
          <p:nvPr/>
        </p:nvSpPr>
        <p:spPr>
          <a:xfrm rot="5400000">
            <a:off x="5754632" y="158562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82ED5D-85D9-4CF6-A3AE-947BABAD2456}"/>
              </a:ext>
            </a:extLst>
          </p:cNvPr>
          <p:cNvSpPr txBox="1"/>
          <p:nvPr/>
        </p:nvSpPr>
        <p:spPr>
          <a:xfrm>
            <a:off x="4292364" y="2147932"/>
            <a:ext cx="3607271" cy="584775"/>
          </a:xfrm>
          <a:prstGeom prst="rect">
            <a:avLst/>
          </a:prstGeom>
          <a:noFill/>
        </p:spPr>
        <p:txBody>
          <a:bodyPr wrap="none" rtlCol="0">
            <a:spAutoFit/>
          </a:bodyPr>
          <a:lstStyle/>
          <a:p>
            <a:pPr algn="ctr"/>
            <a:r>
              <a:rPr lang="en-US" sz="3200" dirty="0"/>
              <a:t>Get rid of host N/A*</a:t>
            </a:r>
            <a:endParaRPr lang="en-US" sz="2800" dirty="0"/>
          </a:p>
        </p:txBody>
      </p:sp>
      <p:sp>
        <p:nvSpPr>
          <p:cNvPr id="8" name="TextBox 7">
            <a:extLst>
              <a:ext uri="{FF2B5EF4-FFF2-40B4-BE49-F238E27FC236}">
                <a16:creationId xmlns:a16="http://schemas.microsoft.com/office/drawing/2014/main" id="{61CDDE4E-E0AA-455C-B937-0AA1D392CF0D}"/>
              </a:ext>
            </a:extLst>
          </p:cNvPr>
          <p:cNvSpPr txBox="1"/>
          <p:nvPr/>
        </p:nvSpPr>
        <p:spPr>
          <a:xfrm>
            <a:off x="4797405" y="3637421"/>
            <a:ext cx="2597186" cy="584775"/>
          </a:xfrm>
          <a:prstGeom prst="rect">
            <a:avLst/>
          </a:prstGeom>
          <a:noFill/>
        </p:spPr>
        <p:txBody>
          <a:bodyPr wrap="none" rtlCol="0">
            <a:spAutoFit/>
          </a:bodyPr>
          <a:lstStyle/>
          <a:p>
            <a:pPr algn="ctr"/>
            <a:r>
              <a:rPr lang="en-US" sz="3200" b="1" dirty="0"/>
              <a:t>Make dsDNA*</a:t>
            </a:r>
            <a:endParaRPr lang="en-US" sz="2400" b="1" dirty="0"/>
          </a:p>
        </p:txBody>
      </p:sp>
      <p:sp>
        <p:nvSpPr>
          <p:cNvPr id="10" name="Arrow: Right 9">
            <a:extLst>
              <a:ext uri="{FF2B5EF4-FFF2-40B4-BE49-F238E27FC236}">
                <a16:creationId xmlns:a16="http://schemas.microsoft.com/office/drawing/2014/main" id="{F9832755-2DE2-4814-84DC-3588D74D2E51}"/>
              </a:ext>
            </a:extLst>
          </p:cNvPr>
          <p:cNvSpPr/>
          <p:nvPr/>
        </p:nvSpPr>
        <p:spPr>
          <a:xfrm rot="5400000">
            <a:off x="5754632" y="31341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0A6DFE5-BF69-41C6-8A8D-8C7B555FE8A6}"/>
              </a:ext>
            </a:extLst>
          </p:cNvPr>
          <p:cNvSpPr/>
          <p:nvPr/>
        </p:nvSpPr>
        <p:spPr>
          <a:xfrm rot="5400000">
            <a:off x="5754631" y="4694720"/>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13739B4-B769-4EBD-BE38-1AF649680845}"/>
              </a:ext>
            </a:extLst>
          </p:cNvPr>
          <p:cNvSpPr/>
          <p:nvPr/>
        </p:nvSpPr>
        <p:spPr>
          <a:xfrm rot="5400000">
            <a:off x="5754629" y="5864054"/>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3CF786-89C8-424A-8BAF-2AF84430EB2C}"/>
              </a:ext>
            </a:extLst>
          </p:cNvPr>
          <p:cNvSpPr txBox="1"/>
          <p:nvPr/>
        </p:nvSpPr>
        <p:spPr>
          <a:xfrm>
            <a:off x="5192546" y="6248877"/>
            <a:ext cx="1806905" cy="584775"/>
          </a:xfrm>
          <a:prstGeom prst="rect">
            <a:avLst/>
          </a:prstGeom>
          <a:noFill/>
        </p:spPr>
        <p:txBody>
          <a:bodyPr wrap="none" rtlCol="0">
            <a:spAutoFit/>
          </a:bodyPr>
          <a:lstStyle/>
          <a:p>
            <a:r>
              <a:rPr lang="en-US" sz="3200" dirty="0"/>
              <a:t>Sequence</a:t>
            </a:r>
          </a:p>
        </p:txBody>
      </p:sp>
      <p:sp>
        <p:nvSpPr>
          <p:cNvPr id="15" name="TextBox 14">
            <a:extLst>
              <a:ext uri="{FF2B5EF4-FFF2-40B4-BE49-F238E27FC236}">
                <a16:creationId xmlns:a16="http://schemas.microsoft.com/office/drawing/2014/main" id="{B2838B3D-05DB-446B-BCBA-65D636214970}"/>
              </a:ext>
            </a:extLst>
          </p:cNvPr>
          <p:cNvSpPr txBox="1"/>
          <p:nvPr/>
        </p:nvSpPr>
        <p:spPr>
          <a:xfrm>
            <a:off x="7114713" y="6396335"/>
            <a:ext cx="5077287" cy="461665"/>
          </a:xfrm>
          <a:prstGeom prst="rect">
            <a:avLst/>
          </a:prstGeom>
          <a:noFill/>
        </p:spPr>
        <p:txBody>
          <a:bodyPr wrap="none" rtlCol="0">
            <a:spAutoFit/>
          </a:bodyPr>
          <a:lstStyle/>
          <a:p>
            <a:r>
              <a:rPr lang="en-US" sz="2400" dirty="0"/>
              <a:t>*Common Depletion/Enrichment Steps</a:t>
            </a:r>
          </a:p>
        </p:txBody>
      </p:sp>
      <p:sp>
        <p:nvSpPr>
          <p:cNvPr id="16" name="TextBox 15">
            <a:extLst>
              <a:ext uri="{FF2B5EF4-FFF2-40B4-BE49-F238E27FC236}">
                <a16:creationId xmlns:a16="http://schemas.microsoft.com/office/drawing/2014/main" id="{978025A1-4BF9-43F1-9B2A-A4AD6FD0AC2F}"/>
              </a:ext>
            </a:extLst>
          </p:cNvPr>
          <p:cNvSpPr txBox="1"/>
          <p:nvPr/>
        </p:nvSpPr>
        <p:spPr>
          <a:xfrm>
            <a:off x="2349500" y="5140544"/>
            <a:ext cx="7493000" cy="584775"/>
          </a:xfrm>
          <a:prstGeom prst="rect">
            <a:avLst/>
          </a:prstGeom>
          <a:noFill/>
        </p:spPr>
        <p:txBody>
          <a:bodyPr wrap="square" rtlCol="0">
            <a:spAutoFit/>
          </a:bodyPr>
          <a:lstStyle/>
          <a:p>
            <a:pPr algn="ctr"/>
            <a:r>
              <a:rPr lang="en-US" sz="3200"/>
              <a:t>Add bits (DNA) </a:t>
            </a:r>
            <a:r>
              <a:rPr lang="en-US" sz="3200" dirty="0"/>
              <a:t>onto the ends of dsDNA</a:t>
            </a:r>
          </a:p>
        </p:txBody>
      </p:sp>
    </p:spTree>
    <p:extLst>
      <p:ext uri="{BB962C8B-B14F-4D97-AF65-F5344CB8AC3E}">
        <p14:creationId xmlns:p14="http://schemas.microsoft.com/office/powerpoint/2010/main" val="377215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F985DB-F8CF-4263-92B3-8FAD8F6191C9}"/>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cDNA Synthesis (1</a:t>
            </a:r>
            <a:r>
              <a:rPr lang="en-US" baseline="30000" dirty="0"/>
              <a:t>st</a:t>
            </a:r>
            <a:r>
              <a:rPr lang="en-US" dirty="0"/>
              <a:t> strand) </a:t>
            </a:r>
          </a:p>
        </p:txBody>
      </p:sp>
      <p:pic>
        <p:nvPicPr>
          <p:cNvPr id="3" name="Picture 2">
            <a:extLst>
              <a:ext uri="{FF2B5EF4-FFF2-40B4-BE49-F238E27FC236}">
                <a16:creationId xmlns:a16="http://schemas.microsoft.com/office/drawing/2014/main" id="{12E41D47-CFAA-44AF-90A8-742F3CC10F0C}"/>
              </a:ext>
            </a:extLst>
          </p:cNvPr>
          <p:cNvPicPr>
            <a:picLocks noChangeAspect="1"/>
          </p:cNvPicPr>
          <p:nvPr/>
        </p:nvPicPr>
        <p:blipFill>
          <a:blip r:embed="rId2"/>
          <a:stretch>
            <a:fillRect/>
          </a:stretch>
        </p:blipFill>
        <p:spPr>
          <a:xfrm>
            <a:off x="1296272" y="1343286"/>
            <a:ext cx="4169228" cy="4114800"/>
          </a:xfrm>
          <a:prstGeom prst="rect">
            <a:avLst/>
          </a:prstGeom>
        </p:spPr>
      </p:pic>
      <p:pic>
        <p:nvPicPr>
          <p:cNvPr id="4" name="Picture 3">
            <a:extLst>
              <a:ext uri="{FF2B5EF4-FFF2-40B4-BE49-F238E27FC236}">
                <a16:creationId xmlns:a16="http://schemas.microsoft.com/office/drawing/2014/main" id="{0A6F8A9F-2569-48F2-9EDC-07F387D5785F}"/>
              </a:ext>
            </a:extLst>
          </p:cNvPr>
          <p:cNvPicPr>
            <a:picLocks noChangeAspect="1"/>
          </p:cNvPicPr>
          <p:nvPr/>
        </p:nvPicPr>
        <p:blipFill>
          <a:blip r:embed="rId3"/>
          <a:stretch>
            <a:fillRect/>
          </a:stretch>
        </p:blipFill>
        <p:spPr>
          <a:xfrm>
            <a:off x="6736752" y="1343286"/>
            <a:ext cx="4169228" cy="4114800"/>
          </a:xfrm>
          <a:prstGeom prst="rect">
            <a:avLst/>
          </a:prstGeom>
        </p:spPr>
      </p:pic>
      <p:sp>
        <p:nvSpPr>
          <p:cNvPr id="5" name="Partial Circle 4">
            <a:extLst>
              <a:ext uri="{FF2B5EF4-FFF2-40B4-BE49-F238E27FC236}">
                <a16:creationId xmlns:a16="http://schemas.microsoft.com/office/drawing/2014/main" id="{5FC01009-3073-4849-B376-EF7BB9B11646}"/>
              </a:ext>
            </a:extLst>
          </p:cNvPr>
          <p:cNvSpPr>
            <a:spLocks noChangeAspect="1"/>
          </p:cNvSpPr>
          <p:nvPr/>
        </p:nvSpPr>
        <p:spPr>
          <a:xfrm rot="4080481">
            <a:off x="78445" y="5717903"/>
            <a:ext cx="457200" cy="457200"/>
          </a:xfrm>
          <a:prstGeom prst="pie">
            <a:avLst>
              <a:gd name="adj1" fmla="val 19144891"/>
              <a:gd name="adj2" fmla="val 16200000"/>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319D411B-D09F-4857-91A7-633828DAC592}"/>
              </a:ext>
            </a:extLst>
          </p:cNvPr>
          <p:cNvGrpSpPr/>
          <p:nvPr/>
        </p:nvGrpSpPr>
        <p:grpSpPr>
          <a:xfrm rot="20729290">
            <a:off x="118663" y="6458356"/>
            <a:ext cx="376765" cy="307948"/>
            <a:chOff x="5321146" y="5084248"/>
            <a:chExt cx="216083" cy="185801"/>
          </a:xfrm>
        </p:grpSpPr>
        <p:cxnSp>
          <p:nvCxnSpPr>
            <p:cNvPr id="7" name="Straight Connector 6">
              <a:extLst>
                <a:ext uri="{FF2B5EF4-FFF2-40B4-BE49-F238E27FC236}">
                  <a16:creationId xmlns:a16="http://schemas.microsoft.com/office/drawing/2014/main" id="{2951F5E1-66DC-4B51-B7DA-C74093DF0C14}"/>
                </a:ext>
              </a:extLst>
            </p:cNvPr>
            <p:cNvCxnSpPr>
              <a:cxnSpLocks/>
            </p:cNvCxnSpPr>
            <p:nvPr/>
          </p:nvCxnSpPr>
          <p:spPr>
            <a:xfrm rot="862398">
              <a:off x="5323912" y="5110059"/>
              <a:ext cx="21331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5CD5F-09DD-4836-9CC8-55CBD1B5E15F}"/>
                </a:ext>
              </a:extLst>
            </p:cNvPr>
            <p:cNvCxnSpPr>
              <a:cxnSpLocks/>
            </p:cNvCxnSpPr>
            <p:nvPr/>
          </p:nvCxnSpPr>
          <p:spPr>
            <a:xfrm rot="862398">
              <a:off x="5321146" y="5084248"/>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302E78-AAA1-46C7-97BF-CCF97F51D03D}"/>
                </a:ext>
              </a:extLst>
            </p:cNvPr>
            <p:cNvCxnSpPr>
              <a:cxnSpLocks/>
            </p:cNvCxnSpPr>
            <p:nvPr/>
          </p:nvCxnSpPr>
          <p:spPr>
            <a:xfrm rot="862398">
              <a:off x="5382887" y="5100017"/>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5EEA5D-40F8-4433-98FE-3C164D94F701}"/>
                </a:ext>
              </a:extLst>
            </p:cNvPr>
            <p:cNvCxnSpPr>
              <a:cxnSpLocks/>
            </p:cNvCxnSpPr>
            <p:nvPr/>
          </p:nvCxnSpPr>
          <p:spPr>
            <a:xfrm rot="862398">
              <a:off x="5444431" y="5115844"/>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8EBAA2-CBDF-443A-9B2D-9AF9BEE2A308}"/>
                </a:ext>
              </a:extLst>
            </p:cNvPr>
            <p:cNvCxnSpPr>
              <a:cxnSpLocks/>
            </p:cNvCxnSpPr>
            <p:nvPr/>
          </p:nvCxnSpPr>
          <p:spPr>
            <a:xfrm rot="862398">
              <a:off x="5506850" y="5131820"/>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94125FD-B7B7-408E-BBAD-54E498FD653C}"/>
              </a:ext>
            </a:extLst>
          </p:cNvPr>
          <p:cNvSpPr txBox="1"/>
          <p:nvPr/>
        </p:nvSpPr>
        <p:spPr>
          <a:xfrm>
            <a:off x="593995" y="5746448"/>
            <a:ext cx="2417906" cy="400110"/>
          </a:xfrm>
          <a:prstGeom prst="rect">
            <a:avLst/>
          </a:prstGeom>
          <a:noFill/>
        </p:spPr>
        <p:txBody>
          <a:bodyPr wrap="none" rtlCol="0">
            <a:spAutoFit/>
          </a:bodyPr>
          <a:lstStyle/>
          <a:p>
            <a:r>
              <a:rPr lang="en-US" sz="2000" dirty="0"/>
              <a:t>Reverse transcriptase</a:t>
            </a:r>
          </a:p>
        </p:txBody>
      </p:sp>
      <p:sp>
        <p:nvSpPr>
          <p:cNvPr id="13" name="TextBox 12">
            <a:extLst>
              <a:ext uri="{FF2B5EF4-FFF2-40B4-BE49-F238E27FC236}">
                <a16:creationId xmlns:a16="http://schemas.microsoft.com/office/drawing/2014/main" id="{FE6CA856-9436-4DEF-9D7E-3723B145197F}"/>
              </a:ext>
            </a:extLst>
          </p:cNvPr>
          <p:cNvSpPr txBox="1"/>
          <p:nvPr/>
        </p:nvSpPr>
        <p:spPr>
          <a:xfrm>
            <a:off x="593995" y="6396858"/>
            <a:ext cx="2051652" cy="400110"/>
          </a:xfrm>
          <a:prstGeom prst="rect">
            <a:avLst/>
          </a:prstGeom>
          <a:noFill/>
        </p:spPr>
        <p:txBody>
          <a:bodyPr wrap="none" rtlCol="0">
            <a:spAutoFit/>
          </a:bodyPr>
          <a:lstStyle/>
          <a:p>
            <a:r>
              <a:rPr lang="en-US" sz="2000" dirty="0"/>
              <a:t>Random Hexamer</a:t>
            </a:r>
          </a:p>
        </p:txBody>
      </p:sp>
      <p:sp>
        <p:nvSpPr>
          <p:cNvPr id="14" name="Freeform: Shape 13">
            <a:extLst>
              <a:ext uri="{FF2B5EF4-FFF2-40B4-BE49-F238E27FC236}">
                <a16:creationId xmlns:a16="http://schemas.microsoft.com/office/drawing/2014/main" id="{AA3AF5BE-72F6-4C29-92FE-B6D6658CC12D}"/>
              </a:ext>
            </a:extLst>
          </p:cNvPr>
          <p:cNvSpPr/>
          <p:nvPr/>
        </p:nvSpPr>
        <p:spPr>
          <a:xfrm>
            <a:off x="3015353" y="582196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7EF594-93D7-4B20-8D64-EADD976FF754}"/>
              </a:ext>
            </a:extLst>
          </p:cNvPr>
          <p:cNvSpPr/>
          <p:nvPr/>
        </p:nvSpPr>
        <p:spPr>
          <a:xfrm>
            <a:off x="3026882" y="6485650"/>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952A1B-9E6F-4FEB-ABDD-95BC2E4E0BB5}"/>
              </a:ext>
            </a:extLst>
          </p:cNvPr>
          <p:cNvSpPr txBox="1"/>
          <p:nvPr/>
        </p:nvSpPr>
        <p:spPr>
          <a:xfrm>
            <a:off x="5075266" y="5756941"/>
            <a:ext cx="1168461" cy="400110"/>
          </a:xfrm>
          <a:prstGeom prst="rect">
            <a:avLst/>
          </a:prstGeom>
          <a:noFill/>
        </p:spPr>
        <p:txBody>
          <a:bodyPr wrap="none" rtlCol="0">
            <a:spAutoFit/>
          </a:bodyPr>
          <a:lstStyle/>
          <a:p>
            <a:r>
              <a:rPr lang="en-US" sz="2000" dirty="0"/>
              <a:t>Viral RNA</a:t>
            </a:r>
          </a:p>
        </p:txBody>
      </p:sp>
      <p:sp>
        <p:nvSpPr>
          <p:cNvPr id="17" name="TextBox 16">
            <a:extLst>
              <a:ext uri="{FF2B5EF4-FFF2-40B4-BE49-F238E27FC236}">
                <a16:creationId xmlns:a16="http://schemas.microsoft.com/office/drawing/2014/main" id="{2E2C3347-84D1-4C9C-BFE4-54B4218081B3}"/>
              </a:ext>
            </a:extLst>
          </p:cNvPr>
          <p:cNvSpPr txBox="1"/>
          <p:nvPr/>
        </p:nvSpPr>
        <p:spPr>
          <a:xfrm>
            <a:off x="5075266" y="6407351"/>
            <a:ext cx="1295098" cy="400110"/>
          </a:xfrm>
          <a:prstGeom prst="rect">
            <a:avLst/>
          </a:prstGeom>
          <a:noFill/>
        </p:spPr>
        <p:txBody>
          <a:bodyPr wrap="none" rtlCol="0">
            <a:spAutoFit/>
          </a:bodyPr>
          <a:lstStyle/>
          <a:p>
            <a:r>
              <a:rPr lang="en-US" sz="2000" dirty="0"/>
              <a:t>Viral cDNA</a:t>
            </a:r>
          </a:p>
        </p:txBody>
      </p:sp>
      <p:sp>
        <p:nvSpPr>
          <p:cNvPr id="18" name="Freeform: Shape 17">
            <a:extLst>
              <a:ext uri="{FF2B5EF4-FFF2-40B4-BE49-F238E27FC236}">
                <a16:creationId xmlns:a16="http://schemas.microsoft.com/office/drawing/2014/main" id="{669E4EC6-5BA6-4579-8D34-F1A87856FBED}"/>
              </a:ext>
            </a:extLst>
          </p:cNvPr>
          <p:cNvSpPr/>
          <p:nvPr/>
        </p:nvSpPr>
        <p:spPr>
          <a:xfrm>
            <a:off x="6332708" y="5824868"/>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AC36F45-D7FC-4756-94AE-A6C2B9628865}"/>
              </a:ext>
            </a:extLst>
          </p:cNvPr>
          <p:cNvSpPr/>
          <p:nvPr/>
        </p:nvSpPr>
        <p:spPr>
          <a:xfrm>
            <a:off x="6333613" y="649628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89CD03B-41EC-44C0-99B9-20841D545C72}"/>
              </a:ext>
            </a:extLst>
          </p:cNvPr>
          <p:cNvSpPr txBox="1"/>
          <p:nvPr/>
        </p:nvSpPr>
        <p:spPr>
          <a:xfrm>
            <a:off x="8343011" y="5760479"/>
            <a:ext cx="1175643" cy="400110"/>
          </a:xfrm>
          <a:prstGeom prst="rect">
            <a:avLst/>
          </a:prstGeom>
          <a:noFill/>
        </p:spPr>
        <p:txBody>
          <a:bodyPr wrap="none" rtlCol="0">
            <a:spAutoFit/>
          </a:bodyPr>
          <a:lstStyle/>
          <a:p>
            <a:r>
              <a:rPr lang="en-US" sz="2000" dirty="0"/>
              <a:t>Host RNA</a:t>
            </a:r>
          </a:p>
        </p:txBody>
      </p:sp>
      <p:sp>
        <p:nvSpPr>
          <p:cNvPr id="21" name="TextBox 20">
            <a:extLst>
              <a:ext uri="{FF2B5EF4-FFF2-40B4-BE49-F238E27FC236}">
                <a16:creationId xmlns:a16="http://schemas.microsoft.com/office/drawing/2014/main" id="{C9CDE635-F64D-47F9-BC7F-2C8E6AC8AE96}"/>
              </a:ext>
            </a:extLst>
          </p:cNvPr>
          <p:cNvSpPr txBox="1"/>
          <p:nvPr/>
        </p:nvSpPr>
        <p:spPr>
          <a:xfrm>
            <a:off x="8343011" y="6410889"/>
            <a:ext cx="1302280" cy="400110"/>
          </a:xfrm>
          <a:prstGeom prst="rect">
            <a:avLst/>
          </a:prstGeom>
          <a:noFill/>
        </p:spPr>
        <p:txBody>
          <a:bodyPr wrap="none" rtlCol="0">
            <a:spAutoFit/>
          </a:bodyPr>
          <a:lstStyle/>
          <a:p>
            <a:r>
              <a:rPr lang="en-US" sz="2000" dirty="0"/>
              <a:t>Host cDNA</a:t>
            </a:r>
          </a:p>
        </p:txBody>
      </p:sp>
      <p:cxnSp>
        <p:nvCxnSpPr>
          <p:cNvPr id="23" name="Straight Connector 22">
            <a:extLst>
              <a:ext uri="{FF2B5EF4-FFF2-40B4-BE49-F238E27FC236}">
                <a16:creationId xmlns:a16="http://schemas.microsoft.com/office/drawing/2014/main" id="{30C9D4E6-02F2-4F08-AA50-A220957A6E63}"/>
              </a:ext>
            </a:extLst>
          </p:cNvPr>
          <p:cNvCxnSpPr>
            <a:cxnSpLocks/>
          </p:cNvCxnSpPr>
          <p:nvPr/>
        </p:nvCxnSpPr>
        <p:spPr>
          <a:xfrm>
            <a:off x="0" y="560313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81E4C8E-41F5-46D6-92CD-2D66DD0DDCAB}"/>
              </a:ext>
            </a:extLst>
          </p:cNvPr>
          <p:cNvSpPr/>
          <p:nvPr/>
        </p:nvSpPr>
        <p:spPr>
          <a:xfrm>
            <a:off x="5707380" y="2993519"/>
            <a:ext cx="752240" cy="4071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F4AC54-5312-498E-B1AD-448030C497AE}"/>
              </a:ext>
            </a:extLst>
          </p:cNvPr>
          <p:cNvSpPr txBox="1"/>
          <p:nvPr/>
        </p:nvSpPr>
        <p:spPr>
          <a:xfrm>
            <a:off x="1704497" y="848441"/>
            <a:ext cx="3304879" cy="523220"/>
          </a:xfrm>
          <a:prstGeom prst="rect">
            <a:avLst/>
          </a:prstGeom>
          <a:noFill/>
        </p:spPr>
        <p:txBody>
          <a:bodyPr wrap="none" rtlCol="0">
            <a:spAutoFit/>
          </a:bodyPr>
          <a:lstStyle/>
          <a:p>
            <a:r>
              <a:rPr lang="en-US" sz="2800" dirty="0"/>
              <a:t>Reverse Transcription</a:t>
            </a:r>
          </a:p>
        </p:txBody>
      </p:sp>
      <p:sp>
        <p:nvSpPr>
          <p:cNvPr id="26" name="TextBox 25">
            <a:extLst>
              <a:ext uri="{FF2B5EF4-FFF2-40B4-BE49-F238E27FC236}">
                <a16:creationId xmlns:a16="http://schemas.microsoft.com/office/drawing/2014/main" id="{AD869FE1-A2FF-4015-93D4-A27E4191B5B8}"/>
              </a:ext>
            </a:extLst>
          </p:cNvPr>
          <p:cNvSpPr txBox="1"/>
          <p:nvPr/>
        </p:nvSpPr>
        <p:spPr>
          <a:xfrm>
            <a:off x="7303796" y="869733"/>
            <a:ext cx="2920671" cy="523220"/>
          </a:xfrm>
          <a:prstGeom prst="rect">
            <a:avLst/>
          </a:prstGeom>
          <a:noFill/>
        </p:spPr>
        <p:txBody>
          <a:bodyPr wrap="none" rtlCol="0">
            <a:spAutoFit/>
          </a:bodyPr>
          <a:lstStyle/>
          <a:p>
            <a:r>
              <a:rPr lang="en-US" sz="2800" dirty="0"/>
              <a:t>RNA/cDNA hybrids</a:t>
            </a:r>
          </a:p>
        </p:txBody>
      </p:sp>
    </p:spTree>
    <p:extLst>
      <p:ext uri="{BB962C8B-B14F-4D97-AF65-F5344CB8AC3E}">
        <p14:creationId xmlns:p14="http://schemas.microsoft.com/office/powerpoint/2010/main" val="353761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F985DB-F8CF-4263-92B3-8FAD8F6191C9}"/>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cDNA Synthesis (2</a:t>
            </a:r>
            <a:r>
              <a:rPr lang="en-US" baseline="30000" dirty="0"/>
              <a:t>nd</a:t>
            </a:r>
            <a:r>
              <a:rPr lang="en-US" dirty="0"/>
              <a:t> strand) </a:t>
            </a:r>
          </a:p>
        </p:txBody>
      </p:sp>
      <p:sp>
        <p:nvSpPr>
          <p:cNvPr id="5" name="Partial Circle 4">
            <a:extLst>
              <a:ext uri="{FF2B5EF4-FFF2-40B4-BE49-F238E27FC236}">
                <a16:creationId xmlns:a16="http://schemas.microsoft.com/office/drawing/2014/main" id="{5FC01009-3073-4849-B376-EF7BB9B11646}"/>
              </a:ext>
            </a:extLst>
          </p:cNvPr>
          <p:cNvSpPr>
            <a:spLocks noChangeAspect="1"/>
          </p:cNvSpPr>
          <p:nvPr/>
        </p:nvSpPr>
        <p:spPr>
          <a:xfrm rot="4080481">
            <a:off x="78445" y="5717903"/>
            <a:ext cx="457200" cy="457200"/>
          </a:xfrm>
          <a:prstGeom prst="pie">
            <a:avLst>
              <a:gd name="adj1" fmla="val 19144891"/>
              <a:gd name="adj2" fmla="val 16200000"/>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319D411B-D09F-4857-91A7-633828DAC592}"/>
              </a:ext>
            </a:extLst>
          </p:cNvPr>
          <p:cNvGrpSpPr/>
          <p:nvPr/>
        </p:nvGrpSpPr>
        <p:grpSpPr>
          <a:xfrm rot="20729290">
            <a:off x="118663" y="6458356"/>
            <a:ext cx="376765" cy="307948"/>
            <a:chOff x="5321146" y="5084248"/>
            <a:chExt cx="216083" cy="185801"/>
          </a:xfrm>
        </p:grpSpPr>
        <p:cxnSp>
          <p:nvCxnSpPr>
            <p:cNvPr id="7" name="Straight Connector 6">
              <a:extLst>
                <a:ext uri="{FF2B5EF4-FFF2-40B4-BE49-F238E27FC236}">
                  <a16:creationId xmlns:a16="http://schemas.microsoft.com/office/drawing/2014/main" id="{2951F5E1-66DC-4B51-B7DA-C74093DF0C14}"/>
                </a:ext>
              </a:extLst>
            </p:cNvPr>
            <p:cNvCxnSpPr>
              <a:cxnSpLocks/>
            </p:cNvCxnSpPr>
            <p:nvPr/>
          </p:nvCxnSpPr>
          <p:spPr>
            <a:xfrm rot="862398">
              <a:off x="5323912" y="5110059"/>
              <a:ext cx="21331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5CD5F-09DD-4836-9CC8-55CBD1B5E15F}"/>
                </a:ext>
              </a:extLst>
            </p:cNvPr>
            <p:cNvCxnSpPr>
              <a:cxnSpLocks/>
            </p:cNvCxnSpPr>
            <p:nvPr/>
          </p:nvCxnSpPr>
          <p:spPr>
            <a:xfrm rot="862398">
              <a:off x="5321146" y="5084248"/>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302E78-AAA1-46C7-97BF-CCF97F51D03D}"/>
                </a:ext>
              </a:extLst>
            </p:cNvPr>
            <p:cNvCxnSpPr>
              <a:cxnSpLocks/>
            </p:cNvCxnSpPr>
            <p:nvPr/>
          </p:nvCxnSpPr>
          <p:spPr>
            <a:xfrm rot="862398">
              <a:off x="5382887" y="5100017"/>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5EEA5D-40F8-4433-98FE-3C164D94F701}"/>
                </a:ext>
              </a:extLst>
            </p:cNvPr>
            <p:cNvCxnSpPr>
              <a:cxnSpLocks/>
            </p:cNvCxnSpPr>
            <p:nvPr/>
          </p:nvCxnSpPr>
          <p:spPr>
            <a:xfrm rot="862398">
              <a:off x="5444431" y="5115844"/>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8EBAA2-CBDF-443A-9B2D-9AF9BEE2A308}"/>
                </a:ext>
              </a:extLst>
            </p:cNvPr>
            <p:cNvCxnSpPr>
              <a:cxnSpLocks/>
            </p:cNvCxnSpPr>
            <p:nvPr/>
          </p:nvCxnSpPr>
          <p:spPr>
            <a:xfrm rot="862398">
              <a:off x="5506850" y="5131820"/>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94125FD-B7B7-408E-BBAD-54E498FD653C}"/>
              </a:ext>
            </a:extLst>
          </p:cNvPr>
          <p:cNvSpPr txBox="1"/>
          <p:nvPr/>
        </p:nvSpPr>
        <p:spPr>
          <a:xfrm>
            <a:off x="593995" y="5746448"/>
            <a:ext cx="1921552" cy="400110"/>
          </a:xfrm>
          <a:prstGeom prst="rect">
            <a:avLst/>
          </a:prstGeom>
          <a:noFill/>
        </p:spPr>
        <p:txBody>
          <a:bodyPr wrap="none" rtlCol="0">
            <a:spAutoFit/>
          </a:bodyPr>
          <a:lstStyle/>
          <a:p>
            <a:r>
              <a:rPr lang="en-US" sz="2000" dirty="0"/>
              <a:t>DNA Polymerase</a:t>
            </a:r>
          </a:p>
        </p:txBody>
      </p:sp>
      <p:sp>
        <p:nvSpPr>
          <p:cNvPr id="13" name="TextBox 12">
            <a:extLst>
              <a:ext uri="{FF2B5EF4-FFF2-40B4-BE49-F238E27FC236}">
                <a16:creationId xmlns:a16="http://schemas.microsoft.com/office/drawing/2014/main" id="{FE6CA856-9436-4DEF-9D7E-3723B145197F}"/>
              </a:ext>
            </a:extLst>
          </p:cNvPr>
          <p:cNvSpPr txBox="1"/>
          <p:nvPr/>
        </p:nvSpPr>
        <p:spPr>
          <a:xfrm>
            <a:off x="593995" y="6396858"/>
            <a:ext cx="2051652" cy="400110"/>
          </a:xfrm>
          <a:prstGeom prst="rect">
            <a:avLst/>
          </a:prstGeom>
          <a:noFill/>
        </p:spPr>
        <p:txBody>
          <a:bodyPr wrap="none" rtlCol="0">
            <a:spAutoFit/>
          </a:bodyPr>
          <a:lstStyle/>
          <a:p>
            <a:r>
              <a:rPr lang="en-US" sz="2000" dirty="0"/>
              <a:t>Random Hexamer</a:t>
            </a:r>
          </a:p>
        </p:txBody>
      </p:sp>
      <p:sp>
        <p:nvSpPr>
          <p:cNvPr id="14" name="Freeform: Shape 13">
            <a:extLst>
              <a:ext uri="{FF2B5EF4-FFF2-40B4-BE49-F238E27FC236}">
                <a16:creationId xmlns:a16="http://schemas.microsoft.com/office/drawing/2014/main" id="{AA3AF5BE-72F6-4C29-92FE-B6D6658CC12D}"/>
              </a:ext>
            </a:extLst>
          </p:cNvPr>
          <p:cNvSpPr/>
          <p:nvPr/>
        </p:nvSpPr>
        <p:spPr>
          <a:xfrm>
            <a:off x="3015353" y="582196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7EF594-93D7-4B20-8D64-EADD976FF754}"/>
              </a:ext>
            </a:extLst>
          </p:cNvPr>
          <p:cNvSpPr/>
          <p:nvPr/>
        </p:nvSpPr>
        <p:spPr>
          <a:xfrm>
            <a:off x="3026882" y="6485650"/>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952A1B-9E6F-4FEB-ABDD-95BC2E4E0BB5}"/>
              </a:ext>
            </a:extLst>
          </p:cNvPr>
          <p:cNvSpPr txBox="1"/>
          <p:nvPr/>
        </p:nvSpPr>
        <p:spPr>
          <a:xfrm>
            <a:off x="5075266" y="5756941"/>
            <a:ext cx="1168461" cy="400110"/>
          </a:xfrm>
          <a:prstGeom prst="rect">
            <a:avLst/>
          </a:prstGeom>
          <a:noFill/>
        </p:spPr>
        <p:txBody>
          <a:bodyPr wrap="none" rtlCol="0">
            <a:spAutoFit/>
          </a:bodyPr>
          <a:lstStyle/>
          <a:p>
            <a:r>
              <a:rPr lang="en-US" sz="2000" dirty="0"/>
              <a:t>Viral RNA</a:t>
            </a:r>
          </a:p>
        </p:txBody>
      </p:sp>
      <p:sp>
        <p:nvSpPr>
          <p:cNvPr id="17" name="TextBox 16">
            <a:extLst>
              <a:ext uri="{FF2B5EF4-FFF2-40B4-BE49-F238E27FC236}">
                <a16:creationId xmlns:a16="http://schemas.microsoft.com/office/drawing/2014/main" id="{2E2C3347-84D1-4C9C-BFE4-54B4218081B3}"/>
              </a:ext>
            </a:extLst>
          </p:cNvPr>
          <p:cNvSpPr txBox="1"/>
          <p:nvPr/>
        </p:nvSpPr>
        <p:spPr>
          <a:xfrm>
            <a:off x="5075266" y="6407351"/>
            <a:ext cx="1295098" cy="400110"/>
          </a:xfrm>
          <a:prstGeom prst="rect">
            <a:avLst/>
          </a:prstGeom>
          <a:noFill/>
        </p:spPr>
        <p:txBody>
          <a:bodyPr wrap="none" rtlCol="0">
            <a:spAutoFit/>
          </a:bodyPr>
          <a:lstStyle/>
          <a:p>
            <a:r>
              <a:rPr lang="en-US" sz="2000" dirty="0"/>
              <a:t>Viral cDNA</a:t>
            </a:r>
          </a:p>
        </p:txBody>
      </p:sp>
      <p:sp>
        <p:nvSpPr>
          <p:cNvPr id="18" name="Freeform: Shape 17">
            <a:extLst>
              <a:ext uri="{FF2B5EF4-FFF2-40B4-BE49-F238E27FC236}">
                <a16:creationId xmlns:a16="http://schemas.microsoft.com/office/drawing/2014/main" id="{669E4EC6-5BA6-4579-8D34-F1A87856FBED}"/>
              </a:ext>
            </a:extLst>
          </p:cNvPr>
          <p:cNvSpPr/>
          <p:nvPr/>
        </p:nvSpPr>
        <p:spPr>
          <a:xfrm>
            <a:off x="6332708" y="5824868"/>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AC36F45-D7FC-4756-94AE-A6C2B9628865}"/>
              </a:ext>
            </a:extLst>
          </p:cNvPr>
          <p:cNvSpPr/>
          <p:nvPr/>
        </p:nvSpPr>
        <p:spPr>
          <a:xfrm>
            <a:off x="6333613" y="649628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89CD03B-41EC-44C0-99B9-20841D545C72}"/>
              </a:ext>
            </a:extLst>
          </p:cNvPr>
          <p:cNvSpPr txBox="1"/>
          <p:nvPr/>
        </p:nvSpPr>
        <p:spPr>
          <a:xfrm>
            <a:off x="8343011" y="5760479"/>
            <a:ext cx="1175643" cy="400110"/>
          </a:xfrm>
          <a:prstGeom prst="rect">
            <a:avLst/>
          </a:prstGeom>
          <a:noFill/>
        </p:spPr>
        <p:txBody>
          <a:bodyPr wrap="none" rtlCol="0">
            <a:spAutoFit/>
          </a:bodyPr>
          <a:lstStyle/>
          <a:p>
            <a:r>
              <a:rPr lang="en-US" sz="2000" dirty="0"/>
              <a:t>Host RNA</a:t>
            </a:r>
          </a:p>
        </p:txBody>
      </p:sp>
      <p:sp>
        <p:nvSpPr>
          <p:cNvPr id="21" name="TextBox 20">
            <a:extLst>
              <a:ext uri="{FF2B5EF4-FFF2-40B4-BE49-F238E27FC236}">
                <a16:creationId xmlns:a16="http://schemas.microsoft.com/office/drawing/2014/main" id="{C9CDE635-F64D-47F9-BC7F-2C8E6AC8AE96}"/>
              </a:ext>
            </a:extLst>
          </p:cNvPr>
          <p:cNvSpPr txBox="1"/>
          <p:nvPr/>
        </p:nvSpPr>
        <p:spPr>
          <a:xfrm>
            <a:off x="8343011" y="6410889"/>
            <a:ext cx="1302280" cy="400110"/>
          </a:xfrm>
          <a:prstGeom prst="rect">
            <a:avLst/>
          </a:prstGeom>
          <a:noFill/>
        </p:spPr>
        <p:txBody>
          <a:bodyPr wrap="none" rtlCol="0">
            <a:spAutoFit/>
          </a:bodyPr>
          <a:lstStyle/>
          <a:p>
            <a:r>
              <a:rPr lang="en-US" sz="2000" dirty="0"/>
              <a:t>Host cDNA</a:t>
            </a:r>
          </a:p>
        </p:txBody>
      </p:sp>
      <p:cxnSp>
        <p:nvCxnSpPr>
          <p:cNvPr id="23" name="Straight Connector 22">
            <a:extLst>
              <a:ext uri="{FF2B5EF4-FFF2-40B4-BE49-F238E27FC236}">
                <a16:creationId xmlns:a16="http://schemas.microsoft.com/office/drawing/2014/main" id="{30C9D4E6-02F2-4F08-AA50-A220957A6E63}"/>
              </a:ext>
            </a:extLst>
          </p:cNvPr>
          <p:cNvCxnSpPr>
            <a:cxnSpLocks/>
          </p:cNvCxnSpPr>
          <p:nvPr/>
        </p:nvCxnSpPr>
        <p:spPr>
          <a:xfrm>
            <a:off x="0" y="560313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81E4C8E-41F5-46D6-92CD-2D66DD0DDCAB}"/>
              </a:ext>
            </a:extLst>
          </p:cNvPr>
          <p:cNvSpPr/>
          <p:nvPr/>
        </p:nvSpPr>
        <p:spPr>
          <a:xfrm>
            <a:off x="5707380" y="2993519"/>
            <a:ext cx="752240" cy="4071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F4AC54-5312-498E-B1AD-448030C497AE}"/>
              </a:ext>
            </a:extLst>
          </p:cNvPr>
          <p:cNvSpPr txBox="1"/>
          <p:nvPr/>
        </p:nvSpPr>
        <p:spPr>
          <a:xfrm>
            <a:off x="1704497" y="848441"/>
            <a:ext cx="3304879" cy="523220"/>
          </a:xfrm>
          <a:prstGeom prst="rect">
            <a:avLst/>
          </a:prstGeom>
          <a:noFill/>
        </p:spPr>
        <p:txBody>
          <a:bodyPr wrap="none" rtlCol="0">
            <a:spAutoFit/>
          </a:bodyPr>
          <a:lstStyle/>
          <a:p>
            <a:r>
              <a:rPr lang="en-US" sz="2800" dirty="0"/>
              <a:t>Reverse Transcription</a:t>
            </a:r>
          </a:p>
        </p:txBody>
      </p:sp>
      <p:sp>
        <p:nvSpPr>
          <p:cNvPr id="26" name="TextBox 25">
            <a:extLst>
              <a:ext uri="{FF2B5EF4-FFF2-40B4-BE49-F238E27FC236}">
                <a16:creationId xmlns:a16="http://schemas.microsoft.com/office/drawing/2014/main" id="{AD869FE1-A2FF-4015-93D4-A27E4191B5B8}"/>
              </a:ext>
            </a:extLst>
          </p:cNvPr>
          <p:cNvSpPr txBox="1"/>
          <p:nvPr/>
        </p:nvSpPr>
        <p:spPr>
          <a:xfrm>
            <a:off x="7997084" y="844794"/>
            <a:ext cx="1521570" cy="523220"/>
          </a:xfrm>
          <a:prstGeom prst="rect">
            <a:avLst/>
          </a:prstGeom>
          <a:noFill/>
        </p:spPr>
        <p:txBody>
          <a:bodyPr wrap="none" rtlCol="0">
            <a:spAutoFit/>
          </a:bodyPr>
          <a:lstStyle/>
          <a:p>
            <a:r>
              <a:rPr lang="en-US" sz="2800" dirty="0"/>
              <a:t>ds-cDNA </a:t>
            </a:r>
          </a:p>
        </p:txBody>
      </p:sp>
      <p:pic>
        <p:nvPicPr>
          <p:cNvPr id="27" name="Picture 26">
            <a:extLst>
              <a:ext uri="{FF2B5EF4-FFF2-40B4-BE49-F238E27FC236}">
                <a16:creationId xmlns:a16="http://schemas.microsoft.com/office/drawing/2014/main" id="{DD2657AE-6A74-4A71-BA59-876EB6C3B027}"/>
              </a:ext>
            </a:extLst>
          </p:cNvPr>
          <p:cNvPicPr>
            <a:picLocks noChangeAspect="1"/>
          </p:cNvPicPr>
          <p:nvPr/>
        </p:nvPicPr>
        <p:blipFill>
          <a:blip r:embed="rId2"/>
          <a:stretch>
            <a:fillRect/>
          </a:stretch>
        </p:blipFill>
        <p:spPr>
          <a:xfrm>
            <a:off x="1324299" y="1390818"/>
            <a:ext cx="4065274" cy="4114800"/>
          </a:xfrm>
          <a:prstGeom prst="rect">
            <a:avLst/>
          </a:prstGeom>
        </p:spPr>
      </p:pic>
      <p:pic>
        <p:nvPicPr>
          <p:cNvPr id="28" name="Picture 27">
            <a:extLst>
              <a:ext uri="{FF2B5EF4-FFF2-40B4-BE49-F238E27FC236}">
                <a16:creationId xmlns:a16="http://schemas.microsoft.com/office/drawing/2014/main" id="{A53E39E6-6EFA-41FD-8960-8E7196D34586}"/>
              </a:ext>
            </a:extLst>
          </p:cNvPr>
          <p:cNvPicPr>
            <a:picLocks noChangeAspect="1"/>
          </p:cNvPicPr>
          <p:nvPr/>
        </p:nvPicPr>
        <p:blipFill>
          <a:blip r:embed="rId3"/>
          <a:stretch>
            <a:fillRect/>
          </a:stretch>
        </p:blipFill>
        <p:spPr>
          <a:xfrm>
            <a:off x="6679517" y="1390818"/>
            <a:ext cx="4169228" cy="4114800"/>
          </a:xfrm>
          <a:prstGeom prst="rect">
            <a:avLst/>
          </a:prstGeom>
        </p:spPr>
      </p:pic>
    </p:spTree>
    <p:extLst>
      <p:ext uri="{BB962C8B-B14F-4D97-AF65-F5344CB8AC3E}">
        <p14:creationId xmlns:p14="http://schemas.microsoft.com/office/powerpoint/2010/main" val="1669636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F985DB-F8CF-4263-92B3-8FAD8F6191C9}"/>
              </a:ext>
            </a:extLst>
          </p:cNvPr>
          <p:cNvSpPr txBox="1">
            <a:spLocks/>
          </p:cNvSpPr>
          <p:nvPr/>
        </p:nvSpPr>
        <p:spPr>
          <a:xfrm>
            <a:off x="0" y="0"/>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cDNA Synthesis (1</a:t>
            </a:r>
            <a:r>
              <a:rPr lang="en-US" baseline="30000" dirty="0"/>
              <a:t>st</a:t>
            </a:r>
            <a:r>
              <a:rPr lang="en-US" dirty="0"/>
              <a:t> strand) with primer enrichment </a:t>
            </a:r>
          </a:p>
        </p:txBody>
      </p:sp>
      <p:sp>
        <p:nvSpPr>
          <p:cNvPr id="5" name="Partial Circle 4">
            <a:extLst>
              <a:ext uri="{FF2B5EF4-FFF2-40B4-BE49-F238E27FC236}">
                <a16:creationId xmlns:a16="http://schemas.microsoft.com/office/drawing/2014/main" id="{5FC01009-3073-4849-B376-EF7BB9B11646}"/>
              </a:ext>
            </a:extLst>
          </p:cNvPr>
          <p:cNvSpPr>
            <a:spLocks noChangeAspect="1"/>
          </p:cNvSpPr>
          <p:nvPr/>
        </p:nvSpPr>
        <p:spPr>
          <a:xfrm rot="4080481">
            <a:off x="78445" y="5717903"/>
            <a:ext cx="457200" cy="457200"/>
          </a:xfrm>
          <a:prstGeom prst="pie">
            <a:avLst>
              <a:gd name="adj1" fmla="val 19144891"/>
              <a:gd name="adj2" fmla="val 16200000"/>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A94125FD-B7B7-408E-BBAD-54E498FD653C}"/>
              </a:ext>
            </a:extLst>
          </p:cNvPr>
          <p:cNvSpPr txBox="1"/>
          <p:nvPr/>
        </p:nvSpPr>
        <p:spPr>
          <a:xfrm>
            <a:off x="593995" y="5746448"/>
            <a:ext cx="2417906" cy="400110"/>
          </a:xfrm>
          <a:prstGeom prst="rect">
            <a:avLst/>
          </a:prstGeom>
          <a:noFill/>
        </p:spPr>
        <p:txBody>
          <a:bodyPr wrap="none" rtlCol="0">
            <a:spAutoFit/>
          </a:bodyPr>
          <a:lstStyle/>
          <a:p>
            <a:r>
              <a:rPr lang="en-US" sz="2000" dirty="0"/>
              <a:t>Reverse transcriptase</a:t>
            </a:r>
          </a:p>
        </p:txBody>
      </p:sp>
      <p:sp>
        <p:nvSpPr>
          <p:cNvPr id="13" name="TextBox 12">
            <a:extLst>
              <a:ext uri="{FF2B5EF4-FFF2-40B4-BE49-F238E27FC236}">
                <a16:creationId xmlns:a16="http://schemas.microsoft.com/office/drawing/2014/main" id="{FE6CA856-9436-4DEF-9D7E-3723B145197F}"/>
              </a:ext>
            </a:extLst>
          </p:cNvPr>
          <p:cNvSpPr txBox="1"/>
          <p:nvPr/>
        </p:nvSpPr>
        <p:spPr>
          <a:xfrm>
            <a:off x="593995" y="6396858"/>
            <a:ext cx="1650452" cy="400110"/>
          </a:xfrm>
          <a:prstGeom prst="rect">
            <a:avLst/>
          </a:prstGeom>
          <a:noFill/>
        </p:spPr>
        <p:txBody>
          <a:bodyPr wrap="none" rtlCol="0">
            <a:spAutoFit/>
          </a:bodyPr>
          <a:lstStyle/>
          <a:p>
            <a:r>
              <a:rPr lang="en-US" sz="2000" dirty="0"/>
              <a:t>Targeted -</a:t>
            </a:r>
            <a:r>
              <a:rPr lang="en-US" sz="2000" dirty="0" err="1"/>
              <a:t>mer</a:t>
            </a:r>
            <a:endParaRPr lang="en-US" sz="2000" dirty="0"/>
          </a:p>
        </p:txBody>
      </p:sp>
      <p:sp>
        <p:nvSpPr>
          <p:cNvPr id="14" name="Freeform: Shape 13">
            <a:extLst>
              <a:ext uri="{FF2B5EF4-FFF2-40B4-BE49-F238E27FC236}">
                <a16:creationId xmlns:a16="http://schemas.microsoft.com/office/drawing/2014/main" id="{AA3AF5BE-72F6-4C29-92FE-B6D6658CC12D}"/>
              </a:ext>
            </a:extLst>
          </p:cNvPr>
          <p:cNvSpPr/>
          <p:nvPr/>
        </p:nvSpPr>
        <p:spPr>
          <a:xfrm>
            <a:off x="3015353" y="582196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7EF594-93D7-4B20-8D64-EADD976FF754}"/>
              </a:ext>
            </a:extLst>
          </p:cNvPr>
          <p:cNvSpPr/>
          <p:nvPr/>
        </p:nvSpPr>
        <p:spPr>
          <a:xfrm>
            <a:off x="3026882" y="6485650"/>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952A1B-9E6F-4FEB-ABDD-95BC2E4E0BB5}"/>
              </a:ext>
            </a:extLst>
          </p:cNvPr>
          <p:cNvSpPr txBox="1"/>
          <p:nvPr/>
        </p:nvSpPr>
        <p:spPr>
          <a:xfrm>
            <a:off x="5075266" y="5756941"/>
            <a:ext cx="1168461" cy="400110"/>
          </a:xfrm>
          <a:prstGeom prst="rect">
            <a:avLst/>
          </a:prstGeom>
          <a:noFill/>
        </p:spPr>
        <p:txBody>
          <a:bodyPr wrap="none" rtlCol="0">
            <a:spAutoFit/>
          </a:bodyPr>
          <a:lstStyle/>
          <a:p>
            <a:r>
              <a:rPr lang="en-US" sz="2000" dirty="0"/>
              <a:t>Viral RNA</a:t>
            </a:r>
          </a:p>
        </p:txBody>
      </p:sp>
      <p:sp>
        <p:nvSpPr>
          <p:cNvPr id="17" name="TextBox 16">
            <a:extLst>
              <a:ext uri="{FF2B5EF4-FFF2-40B4-BE49-F238E27FC236}">
                <a16:creationId xmlns:a16="http://schemas.microsoft.com/office/drawing/2014/main" id="{2E2C3347-84D1-4C9C-BFE4-54B4218081B3}"/>
              </a:ext>
            </a:extLst>
          </p:cNvPr>
          <p:cNvSpPr txBox="1"/>
          <p:nvPr/>
        </p:nvSpPr>
        <p:spPr>
          <a:xfrm>
            <a:off x="5075266" y="6407351"/>
            <a:ext cx="1295098" cy="400110"/>
          </a:xfrm>
          <a:prstGeom prst="rect">
            <a:avLst/>
          </a:prstGeom>
          <a:noFill/>
        </p:spPr>
        <p:txBody>
          <a:bodyPr wrap="none" rtlCol="0">
            <a:spAutoFit/>
          </a:bodyPr>
          <a:lstStyle/>
          <a:p>
            <a:r>
              <a:rPr lang="en-US" sz="2000" dirty="0"/>
              <a:t>Viral cDNA</a:t>
            </a:r>
          </a:p>
        </p:txBody>
      </p:sp>
      <p:sp>
        <p:nvSpPr>
          <p:cNvPr id="18" name="Freeform: Shape 17">
            <a:extLst>
              <a:ext uri="{FF2B5EF4-FFF2-40B4-BE49-F238E27FC236}">
                <a16:creationId xmlns:a16="http://schemas.microsoft.com/office/drawing/2014/main" id="{669E4EC6-5BA6-4579-8D34-F1A87856FBED}"/>
              </a:ext>
            </a:extLst>
          </p:cNvPr>
          <p:cNvSpPr/>
          <p:nvPr/>
        </p:nvSpPr>
        <p:spPr>
          <a:xfrm>
            <a:off x="6332708" y="5824868"/>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89CD03B-41EC-44C0-99B9-20841D545C72}"/>
              </a:ext>
            </a:extLst>
          </p:cNvPr>
          <p:cNvSpPr txBox="1"/>
          <p:nvPr/>
        </p:nvSpPr>
        <p:spPr>
          <a:xfrm>
            <a:off x="8343011" y="5760479"/>
            <a:ext cx="1175643" cy="400110"/>
          </a:xfrm>
          <a:prstGeom prst="rect">
            <a:avLst/>
          </a:prstGeom>
          <a:noFill/>
        </p:spPr>
        <p:txBody>
          <a:bodyPr wrap="none" rtlCol="0">
            <a:spAutoFit/>
          </a:bodyPr>
          <a:lstStyle/>
          <a:p>
            <a:r>
              <a:rPr lang="en-US" sz="2000" dirty="0"/>
              <a:t>Host RNA</a:t>
            </a:r>
          </a:p>
        </p:txBody>
      </p:sp>
      <p:cxnSp>
        <p:nvCxnSpPr>
          <p:cNvPr id="23" name="Straight Connector 22">
            <a:extLst>
              <a:ext uri="{FF2B5EF4-FFF2-40B4-BE49-F238E27FC236}">
                <a16:creationId xmlns:a16="http://schemas.microsoft.com/office/drawing/2014/main" id="{30C9D4E6-02F2-4F08-AA50-A220957A6E63}"/>
              </a:ext>
            </a:extLst>
          </p:cNvPr>
          <p:cNvCxnSpPr>
            <a:cxnSpLocks/>
          </p:cNvCxnSpPr>
          <p:nvPr/>
        </p:nvCxnSpPr>
        <p:spPr>
          <a:xfrm>
            <a:off x="0" y="560313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81E4C8E-41F5-46D6-92CD-2D66DD0DDCAB}"/>
              </a:ext>
            </a:extLst>
          </p:cNvPr>
          <p:cNvSpPr/>
          <p:nvPr/>
        </p:nvSpPr>
        <p:spPr>
          <a:xfrm>
            <a:off x="5707380" y="2993519"/>
            <a:ext cx="752240" cy="4071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F4AC54-5312-498E-B1AD-448030C497AE}"/>
              </a:ext>
            </a:extLst>
          </p:cNvPr>
          <p:cNvSpPr txBox="1"/>
          <p:nvPr/>
        </p:nvSpPr>
        <p:spPr>
          <a:xfrm>
            <a:off x="1704497" y="848441"/>
            <a:ext cx="3304879" cy="523220"/>
          </a:xfrm>
          <a:prstGeom prst="rect">
            <a:avLst/>
          </a:prstGeom>
          <a:noFill/>
        </p:spPr>
        <p:txBody>
          <a:bodyPr wrap="none" rtlCol="0">
            <a:spAutoFit/>
          </a:bodyPr>
          <a:lstStyle/>
          <a:p>
            <a:r>
              <a:rPr lang="en-US" sz="2800" dirty="0"/>
              <a:t>Reverse Transcription</a:t>
            </a:r>
          </a:p>
        </p:txBody>
      </p:sp>
      <p:sp>
        <p:nvSpPr>
          <p:cNvPr id="26" name="TextBox 25">
            <a:extLst>
              <a:ext uri="{FF2B5EF4-FFF2-40B4-BE49-F238E27FC236}">
                <a16:creationId xmlns:a16="http://schemas.microsoft.com/office/drawing/2014/main" id="{AD869FE1-A2FF-4015-93D4-A27E4191B5B8}"/>
              </a:ext>
            </a:extLst>
          </p:cNvPr>
          <p:cNvSpPr txBox="1"/>
          <p:nvPr/>
        </p:nvSpPr>
        <p:spPr>
          <a:xfrm>
            <a:off x="7303796" y="869733"/>
            <a:ext cx="2920671" cy="523220"/>
          </a:xfrm>
          <a:prstGeom prst="rect">
            <a:avLst/>
          </a:prstGeom>
          <a:noFill/>
        </p:spPr>
        <p:txBody>
          <a:bodyPr wrap="none" rtlCol="0">
            <a:spAutoFit/>
          </a:bodyPr>
          <a:lstStyle/>
          <a:p>
            <a:r>
              <a:rPr lang="en-US" sz="2800" dirty="0"/>
              <a:t>RNA/cDNA hybrids</a:t>
            </a:r>
          </a:p>
        </p:txBody>
      </p:sp>
      <p:pic>
        <p:nvPicPr>
          <p:cNvPr id="22" name="Picture 21">
            <a:extLst>
              <a:ext uri="{FF2B5EF4-FFF2-40B4-BE49-F238E27FC236}">
                <a16:creationId xmlns:a16="http://schemas.microsoft.com/office/drawing/2014/main" id="{AC8698AD-2485-4DE3-BCF1-5988AE3C0E9A}"/>
              </a:ext>
            </a:extLst>
          </p:cNvPr>
          <p:cNvPicPr>
            <a:picLocks noChangeAspect="1"/>
          </p:cNvPicPr>
          <p:nvPr/>
        </p:nvPicPr>
        <p:blipFill>
          <a:blip r:embed="rId2"/>
          <a:stretch>
            <a:fillRect/>
          </a:stretch>
        </p:blipFill>
        <p:spPr>
          <a:xfrm>
            <a:off x="1295545" y="1343286"/>
            <a:ext cx="4169228" cy="4114800"/>
          </a:xfrm>
          <a:prstGeom prst="rect">
            <a:avLst/>
          </a:prstGeom>
        </p:spPr>
      </p:pic>
      <p:sp>
        <p:nvSpPr>
          <p:cNvPr id="27" name="Rectangle: Rounded Corners 26">
            <a:extLst>
              <a:ext uri="{FF2B5EF4-FFF2-40B4-BE49-F238E27FC236}">
                <a16:creationId xmlns:a16="http://schemas.microsoft.com/office/drawing/2014/main" id="{F194A5D0-13AB-4EEF-9990-37DFF91462D9}"/>
              </a:ext>
            </a:extLst>
          </p:cNvPr>
          <p:cNvSpPr/>
          <p:nvPr/>
        </p:nvSpPr>
        <p:spPr>
          <a:xfrm>
            <a:off x="127093" y="6442659"/>
            <a:ext cx="365760" cy="274320"/>
          </a:xfrm>
          <a:prstGeom prst="roundRect">
            <a:avLst/>
          </a:prstGeom>
          <a:solidFill>
            <a:srgbClr val="FF5050"/>
          </a:solidFill>
          <a:ln w="38100">
            <a:solidFill>
              <a:srgbClr val="A80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2FCD16D-EEC7-431C-884A-FBABB44106B8}"/>
              </a:ext>
            </a:extLst>
          </p:cNvPr>
          <p:cNvGrpSpPr/>
          <p:nvPr/>
        </p:nvGrpSpPr>
        <p:grpSpPr>
          <a:xfrm>
            <a:off x="6736752" y="1343286"/>
            <a:ext cx="4169228" cy="4114800"/>
            <a:chOff x="6736752" y="1343286"/>
            <a:chExt cx="4169228" cy="4114800"/>
          </a:xfrm>
        </p:grpSpPr>
        <p:pic>
          <p:nvPicPr>
            <p:cNvPr id="4" name="Picture 3">
              <a:extLst>
                <a:ext uri="{FF2B5EF4-FFF2-40B4-BE49-F238E27FC236}">
                  <a16:creationId xmlns:a16="http://schemas.microsoft.com/office/drawing/2014/main" id="{0A6F8A9F-2569-48F2-9EDC-07F387D5785F}"/>
                </a:ext>
              </a:extLst>
            </p:cNvPr>
            <p:cNvPicPr>
              <a:picLocks noChangeAspect="1"/>
            </p:cNvPicPr>
            <p:nvPr/>
          </p:nvPicPr>
          <p:blipFill>
            <a:blip r:embed="rId3"/>
            <a:stretch>
              <a:fillRect/>
            </a:stretch>
          </p:blipFill>
          <p:spPr>
            <a:xfrm>
              <a:off x="6736752" y="1343286"/>
              <a:ext cx="4169228" cy="4114800"/>
            </a:xfrm>
            <a:prstGeom prst="rect">
              <a:avLst/>
            </a:prstGeom>
          </p:spPr>
        </p:pic>
        <p:sp>
          <p:nvSpPr>
            <p:cNvPr id="28" name="Rectangle 27">
              <a:extLst>
                <a:ext uri="{FF2B5EF4-FFF2-40B4-BE49-F238E27FC236}">
                  <a16:creationId xmlns:a16="http://schemas.microsoft.com/office/drawing/2014/main" id="{C177E22A-DE21-44F3-B665-0FECE5BC45D2}"/>
                </a:ext>
              </a:extLst>
            </p:cNvPr>
            <p:cNvSpPr/>
            <p:nvPr/>
          </p:nvSpPr>
          <p:spPr>
            <a:xfrm rot="20680336">
              <a:off x="7462153" y="2099479"/>
              <a:ext cx="1508484" cy="52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10C599-68C1-40AA-9B37-AF8304776436}"/>
                </a:ext>
              </a:extLst>
            </p:cNvPr>
            <p:cNvSpPr/>
            <p:nvPr/>
          </p:nvSpPr>
          <p:spPr>
            <a:xfrm rot="20680336">
              <a:off x="6986881" y="3590756"/>
              <a:ext cx="1508484" cy="52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45FA8C9-4C45-4C46-BE65-77D65528B9A4}"/>
                </a:ext>
              </a:extLst>
            </p:cNvPr>
            <p:cNvSpPr/>
            <p:nvPr/>
          </p:nvSpPr>
          <p:spPr>
            <a:xfrm rot="19778508">
              <a:off x="8964791" y="3619071"/>
              <a:ext cx="1508484" cy="523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170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F985DB-F8CF-4263-92B3-8FAD8F6191C9}"/>
              </a:ext>
            </a:extLst>
          </p:cNvPr>
          <p:cNvSpPr txBox="1">
            <a:spLocks/>
          </p:cNvSpPr>
          <p:nvPr/>
        </p:nvSpPr>
        <p:spPr>
          <a:xfrm>
            <a:off x="0" y="0"/>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cDNA Synthesis (2</a:t>
            </a:r>
            <a:r>
              <a:rPr lang="en-US" baseline="30000" dirty="0"/>
              <a:t>nd</a:t>
            </a:r>
            <a:r>
              <a:rPr lang="en-US" dirty="0"/>
              <a:t> strand) with primer enrichment </a:t>
            </a:r>
          </a:p>
        </p:txBody>
      </p:sp>
      <p:sp>
        <p:nvSpPr>
          <p:cNvPr id="5" name="Partial Circle 4">
            <a:extLst>
              <a:ext uri="{FF2B5EF4-FFF2-40B4-BE49-F238E27FC236}">
                <a16:creationId xmlns:a16="http://schemas.microsoft.com/office/drawing/2014/main" id="{5FC01009-3073-4849-B376-EF7BB9B11646}"/>
              </a:ext>
            </a:extLst>
          </p:cNvPr>
          <p:cNvSpPr>
            <a:spLocks noChangeAspect="1"/>
          </p:cNvSpPr>
          <p:nvPr/>
        </p:nvSpPr>
        <p:spPr>
          <a:xfrm rot="4080481">
            <a:off x="78445" y="5717903"/>
            <a:ext cx="457200" cy="457200"/>
          </a:xfrm>
          <a:prstGeom prst="pie">
            <a:avLst>
              <a:gd name="adj1" fmla="val 19144891"/>
              <a:gd name="adj2" fmla="val 16200000"/>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319D411B-D09F-4857-91A7-633828DAC592}"/>
              </a:ext>
            </a:extLst>
          </p:cNvPr>
          <p:cNvGrpSpPr/>
          <p:nvPr/>
        </p:nvGrpSpPr>
        <p:grpSpPr>
          <a:xfrm rot="20729290">
            <a:off x="118663" y="6458356"/>
            <a:ext cx="376765" cy="307948"/>
            <a:chOff x="5321146" y="5084248"/>
            <a:chExt cx="216083" cy="185801"/>
          </a:xfrm>
        </p:grpSpPr>
        <p:cxnSp>
          <p:nvCxnSpPr>
            <p:cNvPr id="7" name="Straight Connector 6">
              <a:extLst>
                <a:ext uri="{FF2B5EF4-FFF2-40B4-BE49-F238E27FC236}">
                  <a16:creationId xmlns:a16="http://schemas.microsoft.com/office/drawing/2014/main" id="{2951F5E1-66DC-4B51-B7DA-C74093DF0C14}"/>
                </a:ext>
              </a:extLst>
            </p:cNvPr>
            <p:cNvCxnSpPr>
              <a:cxnSpLocks/>
            </p:cNvCxnSpPr>
            <p:nvPr/>
          </p:nvCxnSpPr>
          <p:spPr>
            <a:xfrm rot="862398">
              <a:off x="5323912" y="5110059"/>
              <a:ext cx="21331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5CD5F-09DD-4836-9CC8-55CBD1B5E15F}"/>
                </a:ext>
              </a:extLst>
            </p:cNvPr>
            <p:cNvCxnSpPr>
              <a:cxnSpLocks/>
            </p:cNvCxnSpPr>
            <p:nvPr/>
          </p:nvCxnSpPr>
          <p:spPr>
            <a:xfrm rot="862398">
              <a:off x="5321146" y="5084248"/>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302E78-AAA1-46C7-97BF-CCF97F51D03D}"/>
                </a:ext>
              </a:extLst>
            </p:cNvPr>
            <p:cNvCxnSpPr>
              <a:cxnSpLocks/>
            </p:cNvCxnSpPr>
            <p:nvPr/>
          </p:nvCxnSpPr>
          <p:spPr>
            <a:xfrm rot="862398">
              <a:off x="5382887" y="5100017"/>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5EEA5D-40F8-4433-98FE-3C164D94F701}"/>
                </a:ext>
              </a:extLst>
            </p:cNvPr>
            <p:cNvCxnSpPr>
              <a:cxnSpLocks/>
            </p:cNvCxnSpPr>
            <p:nvPr/>
          </p:nvCxnSpPr>
          <p:spPr>
            <a:xfrm rot="862398">
              <a:off x="5444431" y="5115844"/>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8EBAA2-CBDF-443A-9B2D-9AF9BEE2A308}"/>
                </a:ext>
              </a:extLst>
            </p:cNvPr>
            <p:cNvCxnSpPr>
              <a:cxnSpLocks/>
            </p:cNvCxnSpPr>
            <p:nvPr/>
          </p:nvCxnSpPr>
          <p:spPr>
            <a:xfrm rot="862398">
              <a:off x="5506850" y="5131820"/>
              <a:ext cx="0" cy="1382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94125FD-B7B7-408E-BBAD-54E498FD653C}"/>
              </a:ext>
            </a:extLst>
          </p:cNvPr>
          <p:cNvSpPr txBox="1"/>
          <p:nvPr/>
        </p:nvSpPr>
        <p:spPr>
          <a:xfrm>
            <a:off x="593995" y="5746448"/>
            <a:ext cx="1921552" cy="400110"/>
          </a:xfrm>
          <a:prstGeom prst="rect">
            <a:avLst/>
          </a:prstGeom>
          <a:noFill/>
        </p:spPr>
        <p:txBody>
          <a:bodyPr wrap="none" rtlCol="0">
            <a:spAutoFit/>
          </a:bodyPr>
          <a:lstStyle/>
          <a:p>
            <a:r>
              <a:rPr lang="en-US" sz="2000" dirty="0"/>
              <a:t>DNA Polymerase</a:t>
            </a:r>
          </a:p>
        </p:txBody>
      </p:sp>
      <p:sp>
        <p:nvSpPr>
          <p:cNvPr id="13" name="TextBox 12">
            <a:extLst>
              <a:ext uri="{FF2B5EF4-FFF2-40B4-BE49-F238E27FC236}">
                <a16:creationId xmlns:a16="http://schemas.microsoft.com/office/drawing/2014/main" id="{FE6CA856-9436-4DEF-9D7E-3723B145197F}"/>
              </a:ext>
            </a:extLst>
          </p:cNvPr>
          <p:cNvSpPr txBox="1"/>
          <p:nvPr/>
        </p:nvSpPr>
        <p:spPr>
          <a:xfrm>
            <a:off x="593995" y="6396858"/>
            <a:ext cx="2051652" cy="400110"/>
          </a:xfrm>
          <a:prstGeom prst="rect">
            <a:avLst/>
          </a:prstGeom>
          <a:noFill/>
        </p:spPr>
        <p:txBody>
          <a:bodyPr wrap="none" rtlCol="0">
            <a:spAutoFit/>
          </a:bodyPr>
          <a:lstStyle/>
          <a:p>
            <a:r>
              <a:rPr lang="en-US" sz="2000" dirty="0"/>
              <a:t>Random Hexamer</a:t>
            </a:r>
          </a:p>
        </p:txBody>
      </p:sp>
      <p:sp>
        <p:nvSpPr>
          <p:cNvPr id="14" name="Freeform: Shape 13">
            <a:extLst>
              <a:ext uri="{FF2B5EF4-FFF2-40B4-BE49-F238E27FC236}">
                <a16:creationId xmlns:a16="http://schemas.microsoft.com/office/drawing/2014/main" id="{AA3AF5BE-72F6-4C29-92FE-B6D6658CC12D}"/>
              </a:ext>
            </a:extLst>
          </p:cNvPr>
          <p:cNvSpPr/>
          <p:nvPr/>
        </p:nvSpPr>
        <p:spPr>
          <a:xfrm>
            <a:off x="3015353" y="582196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47EF594-93D7-4B20-8D64-EADD976FF754}"/>
              </a:ext>
            </a:extLst>
          </p:cNvPr>
          <p:cNvSpPr/>
          <p:nvPr/>
        </p:nvSpPr>
        <p:spPr>
          <a:xfrm>
            <a:off x="3026882" y="6485650"/>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952A1B-9E6F-4FEB-ABDD-95BC2E4E0BB5}"/>
              </a:ext>
            </a:extLst>
          </p:cNvPr>
          <p:cNvSpPr txBox="1"/>
          <p:nvPr/>
        </p:nvSpPr>
        <p:spPr>
          <a:xfrm>
            <a:off x="5075266" y="5756941"/>
            <a:ext cx="1168461" cy="400110"/>
          </a:xfrm>
          <a:prstGeom prst="rect">
            <a:avLst/>
          </a:prstGeom>
          <a:noFill/>
        </p:spPr>
        <p:txBody>
          <a:bodyPr wrap="none" rtlCol="0">
            <a:spAutoFit/>
          </a:bodyPr>
          <a:lstStyle/>
          <a:p>
            <a:r>
              <a:rPr lang="en-US" sz="2000" dirty="0"/>
              <a:t>Viral RNA</a:t>
            </a:r>
          </a:p>
        </p:txBody>
      </p:sp>
      <p:sp>
        <p:nvSpPr>
          <p:cNvPr id="17" name="TextBox 16">
            <a:extLst>
              <a:ext uri="{FF2B5EF4-FFF2-40B4-BE49-F238E27FC236}">
                <a16:creationId xmlns:a16="http://schemas.microsoft.com/office/drawing/2014/main" id="{2E2C3347-84D1-4C9C-BFE4-54B4218081B3}"/>
              </a:ext>
            </a:extLst>
          </p:cNvPr>
          <p:cNvSpPr txBox="1"/>
          <p:nvPr/>
        </p:nvSpPr>
        <p:spPr>
          <a:xfrm>
            <a:off x="5075266" y="6407351"/>
            <a:ext cx="1295098" cy="400110"/>
          </a:xfrm>
          <a:prstGeom prst="rect">
            <a:avLst/>
          </a:prstGeom>
          <a:noFill/>
        </p:spPr>
        <p:txBody>
          <a:bodyPr wrap="none" rtlCol="0">
            <a:spAutoFit/>
          </a:bodyPr>
          <a:lstStyle/>
          <a:p>
            <a:r>
              <a:rPr lang="en-US" sz="2000" dirty="0"/>
              <a:t>Viral cDNA</a:t>
            </a:r>
          </a:p>
        </p:txBody>
      </p:sp>
      <p:sp>
        <p:nvSpPr>
          <p:cNvPr id="18" name="Freeform: Shape 17">
            <a:extLst>
              <a:ext uri="{FF2B5EF4-FFF2-40B4-BE49-F238E27FC236}">
                <a16:creationId xmlns:a16="http://schemas.microsoft.com/office/drawing/2014/main" id="{669E4EC6-5BA6-4579-8D34-F1A87856FBED}"/>
              </a:ext>
            </a:extLst>
          </p:cNvPr>
          <p:cNvSpPr/>
          <p:nvPr/>
        </p:nvSpPr>
        <p:spPr>
          <a:xfrm>
            <a:off x="6332708" y="5824868"/>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AC36F45-D7FC-4756-94AE-A6C2B9628865}"/>
              </a:ext>
            </a:extLst>
          </p:cNvPr>
          <p:cNvSpPr/>
          <p:nvPr/>
        </p:nvSpPr>
        <p:spPr>
          <a:xfrm>
            <a:off x="6333613" y="6496283"/>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89CD03B-41EC-44C0-99B9-20841D545C72}"/>
              </a:ext>
            </a:extLst>
          </p:cNvPr>
          <p:cNvSpPr txBox="1"/>
          <p:nvPr/>
        </p:nvSpPr>
        <p:spPr>
          <a:xfrm>
            <a:off x="8343011" y="5760479"/>
            <a:ext cx="1175643" cy="400110"/>
          </a:xfrm>
          <a:prstGeom prst="rect">
            <a:avLst/>
          </a:prstGeom>
          <a:noFill/>
        </p:spPr>
        <p:txBody>
          <a:bodyPr wrap="none" rtlCol="0">
            <a:spAutoFit/>
          </a:bodyPr>
          <a:lstStyle/>
          <a:p>
            <a:r>
              <a:rPr lang="en-US" sz="2000" dirty="0"/>
              <a:t>Host RNA</a:t>
            </a:r>
          </a:p>
        </p:txBody>
      </p:sp>
      <p:sp>
        <p:nvSpPr>
          <p:cNvPr id="21" name="TextBox 20">
            <a:extLst>
              <a:ext uri="{FF2B5EF4-FFF2-40B4-BE49-F238E27FC236}">
                <a16:creationId xmlns:a16="http://schemas.microsoft.com/office/drawing/2014/main" id="{C9CDE635-F64D-47F9-BC7F-2C8E6AC8AE96}"/>
              </a:ext>
            </a:extLst>
          </p:cNvPr>
          <p:cNvSpPr txBox="1"/>
          <p:nvPr/>
        </p:nvSpPr>
        <p:spPr>
          <a:xfrm>
            <a:off x="8343011" y="6410889"/>
            <a:ext cx="1302280" cy="400110"/>
          </a:xfrm>
          <a:prstGeom prst="rect">
            <a:avLst/>
          </a:prstGeom>
          <a:noFill/>
        </p:spPr>
        <p:txBody>
          <a:bodyPr wrap="none" rtlCol="0">
            <a:spAutoFit/>
          </a:bodyPr>
          <a:lstStyle/>
          <a:p>
            <a:r>
              <a:rPr lang="en-US" sz="2000" dirty="0"/>
              <a:t>Host cDNA</a:t>
            </a:r>
          </a:p>
        </p:txBody>
      </p:sp>
      <p:cxnSp>
        <p:nvCxnSpPr>
          <p:cNvPr id="23" name="Straight Connector 22">
            <a:extLst>
              <a:ext uri="{FF2B5EF4-FFF2-40B4-BE49-F238E27FC236}">
                <a16:creationId xmlns:a16="http://schemas.microsoft.com/office/drawing/2014/main" id="{30C9D4E6-02F2-4F08-AA50-A220957A6E63}"/>
              </a:ext>
            </a:extLst>
          </p:cNvPr>
          <p:cNvCxnSpPr>
            <a:cxnSpLocks/>
          </p:cNvCxnSpPr>
          <p:nvPr/>
        </p:nvCxnSpPr>
        <p:spPr>
          <a:xfrm>
            <a:off x="0" y="560313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81E4C8E-41F5-46D6-92CD-2D66DD0DDCAB}"/>
              </a:ext>
            </a:extLst>
          </p:cNvPr>
          <p:cNvSpPr/>
          <p:nvPr/>
        </p:nvSpPr>
        <p:spPr>
          <a:xfrm>
            <a:off x="5707380" y="2993519"/>
            <a:ext cx="752240" cy="4071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F4AC54-5312-498E-B1AD-448030C497AE}"/>
              </a:ext>
            </a:extLst>
          </p:cNvPr>
          <p:cNvSpPr txBox="1"/>
          <p:nvPr/>
        </p:nvSpPr>
        <p:spPr>
          <a:xfrm>
            <a:off x="1704497" y="848441"/>
            <a:ext cx="3304879" cy="523220"/>
          </a:xfrm>
          <a:prstGeom prst="rect">
            <a:avLst/>
          </a:prstGeom>
          <a:noFill/>
        </p:spPr>
        <p:txBody>
          <a:bodyPr wrap="none" rtlCol="0">
            <a:spAutoFit/>
          </a:bodyPr>
          <a:lstStyle/>
          <a:p>
            <a:r>
              <a:rPr lang="en-US" sz="2800" dirty="0"/>
              <a:t>Reverse Transcription</a:t>
            </a:r>
          </a:p>
        </p:txBody>
      </p:sp>
      <p:sp>
        <p:nvSpPr>
          <p:cNvPr id="26" name="TextBox 25">
            <a:extLst>
              <a:ext uri="{FF2B5EF4-FFF2-40B4-BE49-F238E27FC236}">
                <a16:creationId xmlns:a16="http://schemas.microsoft.com/office/drawing/2014/main" id="{AD869FE1-A2FF-4015-93D4-A27E4191B5B8}"/>
              </a:ext>
            </a:extLst>
          </p:cNvPr>
          <p:cNvSpPr txBox="1"/>
          <p:nvPr/>
        </p:nvSpPr>
        <p:spPr>
          <a:xfrm>
            <a:off x="7997084" y="844794"/>
            <a:ext cx="1521570" cy="523220"/>
          </a:xfrm>
          <a:prstGeom prst="rect">
            <a:avLst/>
          </a:prstGeom>
          <a:noFill/>
        </p:spPr>
        <p:txBody>
          <a:bodyPr wrap="none" rtlCol="0">
            <a:spAutoFit/>
          </a:bodyPr>
          <a:lstStyle/>
          <a:p>
            <a:r>
              <a:rPr lang="en-US" sz="2800" dirty="0"/>
              <a:t>ds-cDNA </a:t>
            </a:r>
          </a:p>
        </p:txBody>
      </p:sp>
      <p:pic>
        <p:nvPicPr>
          <p:cNvPr id="3" name="Picture 2">
            <a:extLst>
              <a:ext uri="{FF2B5EF4-FFF2-40B4-BE49-F238E27FC236}">
                <a16:creationId xmlns:a16="http://schemas.microsoft.com/office/drawing/2014/main" id="{0AF02978-164B-4B16-A656-088A6D0FCDE6}"/>
              </a:ext>
            </a:extLst>
          </p:cNvPr>
          <p:cNvPicPr>
            <a:picLocks noChangeAspect="1"/>
          </p:cNvPicPr>
          <p:nvPr/>
        </p:nvPicPr>
        <p:blipFill>
          <a:blip r:embed="rId2"/>
          <a:stretch>
            <a:fillRect/>
          </a:stretch>
        </p:blipFill>
        <p:spPr>
          <a:xfrm>
            <a:off x="1272322" y="1363185"/>
            <a:ext cx="4169228" cy="4114800"/>
          </a:xfrm>
          <a:prstGeom prst="rect">
            <a:avLst/>
          </a:prstGeom>
        </p:spPr>
      </p:pic>
      <p:pic>
        <p:nvPicPr>
          <p:cNvPr id="4" name="Picture 3">
            <a:extLst>
              <a:ext uri="{FF2B5EF4-FFF2-40B4-BE49-F238E27FC236}">
                <a16:creationId xmlns:a16="http://schemas.microsoft.com/office/drawing/2014/main" id="{D1A5B63F-BAA1-49CF-A741-5C0541A60D52}"/>
              </a:ext>
            </a:extLst>
          </p:cNvPr>
          <p:cNvPicPr>
            <a:picLocks noChangeAspect="1"/>
          </p:cNvPicPr>
          <p:nvPr/>
        </p:nvPicPr>
        <p:blipFill>
          <a:blip r:embed="rId3"/>
          <a:stretch>
            <a:fillRect/>
          </a:stretch>
        </p:blipFill>
        <p:spPr>
          <a:xfrm>
            <a:off x="6673255" y="1345023"/>
            <a:ext cx="4169228" cy="4114800"/>
          </a:xfrm>
          <a:prstGeom prst="rect">
            <a:avLst/>
          </a:prstGeom>
        </p:spPr>
      </p:pic>
    </p:spTree>
    <p:extLst>
      <p:ext uri="{BB962C8B-B14F-4D97-AF65-F5344CB8AC3E}">
        <p14:creationId xmlns:p14="http://schemas.microsoft.com/office/powerpoint/2010/main" val="214075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2"/>
          <a:srcRect l="32284" t="23623" r="42982" b="11739"/>
          <a:stretch/>
        </p:blipFill>
        <p:spPr>
          <a:xfrm>
            <a:off x="3694871" y="0"/>
            <a:ext cx="4802258" cy="6845333"/>
          </a:xfrm>
          <a:prstGeom prst="rect">
            <a:avLst/>
          </a:prstGeom>
        </p:spPr>
      </p:pic>
      <p:sp>
        <p:nvSpPr>
          <p:cNvPr id="145" name="TextBox 144">
            <a:extLst>
              <a:ext uri="{FF2B5EF4-FFF2-40B4-BE49-F238E27FC236}">
                <a16:creationId xmlns:a16="http://schemas.microsoft.com/office/drawing/2014/main" id="{0BE7F3CB-65AA-459E-ADCF-70F696FF7875}"/>
              </a:ext>
            </a:extLst>
          </p:cNvPr>
          <p:cNvSpPr txBox="1"/>
          <p:nvPr/>
        </p:nvSpPr>
        <p:spPr>
          <a:xfrm>
            <a:off x="9840669" y="6509298"/>
            <a:ext cx="2351331" cy="307777"/>
          </a:xfrm>
          <a:prstGeom prst="rect">
            <a:avLst/>
          </a:prstGeom>
          <a:noFill/>
        </p:spPr>
        <p:txBody>
          <a:bodyPr wrap="square" rtlCol="0">
            <a:spAutoFit/>
          </a:bodyPr>
          <a:lstStyle/>
          <a:p>
            <a:r>
              <a:rPr lang="en-US" sz="1400" dirty="0"/>
              <a:t>Armstrong et al. (2019) NEJM</a:t>
            </a:r>
          </a:p>
        </p:txBody>
      </p:sp>
      <p:sp>
        <p:nvSpPr>
          <p:cNvPr id="3" name="Rectangle 2">
            <a:extLst>
              <a:ext uri="{FF2B5EF4-FFF2-40B4-BE49-F238E27FC236}">
                <a16:creationId xmlns:a16="http://schemas.microsoft.com/office/drawing/2014/main" id="{07BCEAE9-3208-444F-8D37-53709F8C6A52}"/>
              </a:ext>
            </a:extLst>
          </p:cNvPr>
          <p:cNvSpPr/>
          <p:nvPr/>
        </p:nvSpPr>
        <p:spPr>
          <a:xfrm>
            <a:off x="4864608" y="1542156"/>
            <a:ext cx="2487168" cy="38191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55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1AA12D-E03A-4494-B128-6FB51495ECB9}"/>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Metagenomic Sequencing General Workflow (RNA Seq)</a:t>
            </a:r>
          </a:p>
        </p:txBody>
      </p:sp>
      <p:sp>
        <p:nvSpPr>
          <p:cNvPr id="5" name="TextBox 4">
            <a:extLst>
              <a:ext uri="{FF2B5EF4-FFF2-40B4-BE49-F238E27FC236}">
                <a16:creationId xmlns:a16="http://schemas.microsoft.com/office/drawing/2014/main" id="{FE73CB10-C586-4CC7-BC77-92ABBE5D8DC2}"/>
              </a:ext>
            </a:extLst>
          </p:cNvPr>
          <p:cNvSpPr txBox="1"/>
          <p:nvPr/>
        </p:nvSpPr>
        <p:spPr>
          <a:xfrm>
            <a:off x="4096478" y="815273"/>
            <a:ext cx="3999043" cy="584775"/>
          </a:xfrm>
          <a:prstGeom prst="rect">
            <a:avLst/>
          </a:prstGeom>
          <a:noFill/>
        </p:spPr>
        <p:txBody>
          <a:bodyPr wrap="none" rtlCol="0">
            <a:spAutoFit/>
          </a:bodyPr>
          <a:lstStyle/>
          <a:p>
            <a:r>
              <a:rPr lang="en-US" sz="3200" dirty="0"/>
              <a:t>Nucleic Acid Extraction</a:t>
            </a:r>
          </a:p>
        </p:txBody>
      </p:sp>
      <p:sp>
        <p:nvSpPr>
          <p:cNvPr id="6" name="Arrow: Right 5">
            <a:extLst>
              <a:ext uri="{FF2B5EF4-FFF2-40B4-BE49-F238E27FC236}">
                <a16:creationId xmlns:a16="http://schemas.microsoft.com/office/drawing/2014/main" id="{DCB03F05-B4DF-4D10-AC47-286B553284F7}"/>
              </a:ext>
            </a:extLst>
          </p:cNvPr>
          <p:cNvSpPr/>
          <p:nvPr/>
        </p:nvSpPr>
        <p:spPr>
          <a:xfrm rot="5400000">
            <a:off x="5754632" y="158562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182ED5D-85D9-4CF6-A3AE-947BABAD2456}"/>
              </a:ext>
            </a:extLst>
          </p:cNvPr>
          <p:cNvSpPr txBox="1"/>
          <p:nvPr/>
        </p:nvSpPr>
        <p:spPr>
          <a:xfrm>
            <a:off x="4292364" y="2147932"/>
            <a:ext cx="3607271" cy="584775"/>
          </a:xfrm>
          <a:prstGeom prst="rect">
            <a:avLst/>
          </a:prstGeom>
          <a:noFill/>
        </p:spPr>
        <p:txBody>
          <a:bodyPr wrap="none" rtlCol="0">
            <a:spAutoFit/>
          </a:bodyPr>
          <a:lstStyle/>
          <a:p>
            <a:pPr algn="ctr"/>
            <a:r>
              <a:rPr lang="en-US" sz="3200" dirty="0"/>
              <a:t>Get rid of host N/A*</a:t>
            </a:r>
            <a:endParaRPr lang="en-US" sz="2800" dirty="0"/>
          </a:p>
        </p:txBody>
      </p:sp>
      <p:sp>
        <p:nvSpPr>
          <p:cNvPr id="8" name="TextBox 7">
            <a:extLst>
              <a:ext uri="{FF2B5EF4-FFF2-40B4-BE49-F238E27FC236}">
                <a16:creationId xmlns:a16="http://schemas.microsoft.com/office/drawing/2014/main" id="{61CDDE4E-E0AA-455C-B937-0AA1D392CF0D}"/>
              </a:ext>
            </a:extLst>
          </p:cNvPr>
          <p:cNvSpPr txBox="1"/>
          <p:nvPr/>
        </p:nvSpPr>
        <p:spPr>
          <a:xfrm>
            <a:off x="4797405" y="3637421"/>
            <a:ext cx="2597186" cy="584775"/>
          </a:xfrm>
          <a:prstGeom prst="rect">
            <a:avLst/>
          </a:prstGeom>
          <a:noFill/>
        </p:spPr>
        <p:txBody>
          <a:bodyPr wrap="none" rtlCol="0">
            <a:spAutoFit/>
          </a:bodyPr>
          <a:lstStyle/>
          <a:p>
            <a:pPr algn="ctr"/>
            <a:r>
              <a:rPr lang="en-US" sz="3200" dirty="0"/>
              <a:t>Make dsDNA*</a:t>
            </a:r>
            <a:endParaRPr lang="en-US" sz="2400" dirty="0"/>
          </a:p>
        </p:txBody>
      </p:sp>
      <p:sp>
        <p:nvSpPr>
          <p:cNvPr id="10" name="Arrow: Right 9">
            <a:extLst>
              <a:ext uri="{FF2B5EF4-FFF2-40B4-BE49-F238E27FC236}">
                <a16:creationId xmlns:a16="http://schemas.microsoft.com/office/drawing/2014/main" id="{F9832755-2DE2-4814-84DC-3588D74D2E51}"/>
              </a:ext>
            </a:extLst>
          </p:cNvPr>
          <p:cNvSpPr/>
          <p:nvPr/>
        </p:nvSpPr>
        <p:spPr>
          <a:xfrm rot="5400000">
            <a:off x="5754632" y="31341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0A6DFE5-BF69-41C6-8A8D-8C7B555FE8A6}"/>
              </a:ext>
            </a:extLst>
          </p:cNvPr>
          <p:cNvSpPr/>
          <p:nvPr/>
        </p:nvSpPr>
        <p:spPr>
          <a:xfrm rot="5400000">
            <a:off x="5754631" y="4694720"/>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13739B4-B769-4EBD-BE38-1AF649680845}"/>
              </a:ext>
            </a:extLst>
          </p:cNvPr>
          <p:cNvSpPr/>
          <p:nvPr/>
        </p:nvSpPr>
        <p:spPr>
          <a:xfrm rot="5400000">
            <a:off x="5754629" y="5864054"/>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3CF786-89C8-424A-8BAF-2AF84430EB2C}"/>
              </a:ext>
            </a:extLst>
          </p:cNvPr>
          <p:cNvSpPr txBox="1"/>
          <p:nvPr/>
        </p:nvSpPr>
        <p:spPr>
          <a:xfrm>
            <a:off x="5192546" y="6248877"/>
            <a:ext cx="1806905" cy="584775"/>
          </a:xfrm>
          <a:prstGeom prst="rect">
            <a:avLst/>
          </a:prstGeom>
          <a:noFill/>
        </p:spPr>
        <p:txBody>
          <a:bodyPr wrap="none" rtlCol="0">
            <a:spAutoFit/>
          </a:bodyPr>
          <a:lstStyle/>
          <a:p>
            <a:r>
              <a:rPr lang="en-US" sz="3200" dirty="0"/>
              <a:t>Sequence</a:t>
            </a:r>
          </a:p>
        </p:txBody>
      </p:sp>
      <p:sp>
        <p:nvSpPr>
          <p:cNvPr id="15" name="TextBox 14">
            <a:extLst>
              <a:ext uri="{FF2B5EF4-FFF2-40B4-BE49-F238E27FC236}">
                <a16:creationId xmlns:a16="http://schemas.microsoft.com/office/drawing/2014/main" id="{B2838B3D-05DB-446B-BCBA-65D636214970}"/>
              </a:ext>
            </a:extLst>
          </p:cNvPr>
          <p:cNvSpPr txBox="1"/>
          <p:nvPr/>
        </p:nvSpPr>
        <p:spPr>
          <a:xfrm>
            <a:off x="7114713" y="6396335"/>
            <a:ext cx="5077287" cy="461665"/>
          </a:xfrm>
          <a:prstGeom prst="rect">
            <a:avLst/>
          </a:prstGeom>
          <a:noFill/>
        </p:spPr>
        <p:txBody>
          <a:bodyPr wrap="none" rtlCol="0">
            <a:spAutoFit/>
          </a:bodyPr>
          <a:lstStyle/>
          <a:p>
            <a:r>
              <a:rPr lang="en-US" sz="2400" dirty="0"/>
              <a:t>*Common Depletion/Enrichment Steps</a:t>
            </a:r>
          </a:p>
        </p:txBody>
      </p:sp>
      <p:sp>
        <p:nvSpPr>
          <p:cNvPr id="16" name="TextBox 15">
            <a:extLst>
              <a:ext uri="{FF2B5EF4-FFF2-40B4-BE49-F238E27FC236}">
                <a16:creationId xmlns:a16="http://schemas.microsoft.com/office/drawing/2014/main" id="{978025A1-4BF9-43F1-9B2A-A4AD6FD0AC2F}"/>
              </a:ext>
            </a:extLst>
          </p:cNvPr>
          <p:cNvSpPr txBox="1"/>
          <p:nvPr/>
        </p:nvSpPr>
        <p:spPr>
          <a:xfrm>
            <a:off x="2349500" y="5140544"/>
            <a:ext cx="7493000" cy="584775"/>
          </a:xfrm>
          <a:prstGeom prst="rect">
            <a:avLst/>
          </a:prstGeom>
          <a:noFill/>
        </p:spPr>
        <p:txBody>
          <a:bodyPr wrap="square" rtlCol="0">
            <a:spAutoFit/>
          </a:bodyPr>
          <a:lstStyle/>
          <a:p>
            <a:pPr algn="ctr"/>
            <a:r>
              <a:rPr lang="en-US" sz="3200" b="1"/>
              <a:t>Add bits (DNA) </a:t>
            </a:r>
            <a:r>
              <a:rPr lang="en-US" sz="3200" b="1" dirty="0"/>
              <a:t>onto the ends of dsDNA</a:t>
            </a:r>
          </a:p>
        </p:txBody>
      </p:sp>
    </p:spTree>
    <p:extLst>
      <p:ext uri="{BB962C8B-B14F-4D97-AF65-F5344CB8AC3E}">
        <p14:creationId xmlns:p14="http://schemas.microsoft.com/office/powerpoint/2010/main" val="2256563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1873-F756-42CB-89C3-95C847576112}"/>
              </a:ext>
            </a:extLst>
          </p:cNvPr>
          <p:cNvSpPr>
            <a:spLocks noGrp="1"/>
          </p:cNvSpPr>
          <p:nvPr>
            <p:ph type="title"/>
          </p:nvPr>
        </p:nvSpPr>
        <p:spPr/>
        <p:txBody>
          <a:bodyPr/>
          <a:lstStyle/>
          <a:p>
            <a:r>
              <a:rPr lang="en-US" dirty="0"/>
              <a:t>Class question</a:t>
            </a:r>
          </a:p>
        </p:txBody>
      </p:sp>
      <p:sp>
        <p:nvSpPr>
          <p:cNvPr id="3" name="Content Placeholder 2">
            <a:extLst>
              <a:ext uri="{FF2B5EF4-FFF2-40B4-BE49-F238E27FC236}">
                <a16:creationId xmlns:a16="http://schemas.microsoft.com/office/drawing/2014/main" id="{681F855B-8E08-41EF-ADBF-A3DE78C3ABA4}"/>
              </a:ext>
            </a:extLst>
          </p:cNvPr>
          <p:cNvSpPr>
            <a:spLocks noGrp="1"/>
          </p:cNvSpPr>
          <p:nvPr>
            <p:ph idx="1"/>
          </p:nvPr>
        </p:nvSpPr>
        <p:spPr/>
        <p:txBody>
          <a:bodyPr/>
          <a:lstStyle/>
          <a:p>
            <a:r>
              <a:rPr lang="en-US" dirty="0"/>
              <a:t>Based off our readings, where can common sources of contamination occur in metagenomics library preparations?</a:t>
            </a:r>
          </a:p>
        </p:txBody>
      </p:sp>
    </p:spTree>
    <p:extLst>
      <p:ext uri="{BB962C8B-B14F-4D97-AF65-F5344CB8AC3E}">
        <p14:creationId xmlns:p14="http://schemas.microsoft.com/office/powerpoint/2010/main" val="37701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A2FF1E-92F0-42C8-9A19-4510403513A9}"/>
              </a:ext>
            </a:extLst>
          </p:cNvPr>
          <p:cNvSpPr txBox="1"/>
          <p:nvPr/>
        </p:nvSpPr>
        <p:spPr>
          <a:xfrm>
            <a:off x="4754826" y="942448"/>
            <a:ext cx="2682337" cy="584775"/>
          </a:xfrm>
          <a:prstGeom prst="rect">
            <a:avLst/>
          </a:prstGeom>
          <a:noFill/>
        </p:spPr>
        <p:txBody>
          <a:bodyPr wrap="none" rtlCol="0">
            <a:spAutoFit/>
          </a:bodyPr>
          <a:lstStyle/>
          <a:p>
            <a:pPr algn="ctr"/>
            <a:r>
              <a:rPr lang="en-US" sz="3200" b="1" dirty="0"/>
              <a:t>N/A extraction</a:t>
            </a:r>
          </a:p>
        </p:txBody>
      </p:sp>
      <p:sp>
        <p:nvSpPr>
          <p:cNvPr id="5" name="Arrow: Right 4">
            <a:extLst>
              <a:ext uri="{FF2B5EF4-FFF2-40B4-BE49-F238E27FC236}">
                <a16:creationId xmlns:a16="http://schemas.microsoft.com/office/drawing/2014/main" id="{FF8FEA5A-3AEB-456A-9B6B-6993F7AB1FC7}"/>
              </a:ext>
            </a:extLst>
          </p:cNvPr>
          <p:cNvSpPr/>
          <p:nvPr/>
        </p:nvSpPr>
        <p:spPr>
          <a:xfrm rot="5400000">
            <a:off x="5753124" y="18107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BBD57C-EE54-43A2-8067-C31EEEFB84C8}"/>
              </a:ext>
            </a:extLst>
          </p:cNvPr>
          <p:cNvSpPr txBox="1"/>
          <p:nvPr/>
        </p:nvSpPr>
        <p:spPr>
          <a:xfrm>
            <a:off x="4073635" y="2315559"/>
            <a:ext cx="4368568" cy="584775"/>
          </a:xfrm>
          <a:prstGeom prst="rect">
            <a:avLst/>
          </a:prstGeom>
          <a:noFill/>
        </p:spPr>
        <p:txBody>
          <a:bodyPr wrap="none" rtlCol="0">
            <a:spAutoFit/>
          </a:bodyPr>
          <a:lstStyle/>
          <a:p>
            <a:pPr algn="ctr"/>
            <a:r>
              <a:rPr lang="en-US" sz="3200" dirty="0"/>
              <a:t>PCR amplicon generation</a:t>
            </a:r>
          </a:p>
        </p:txBody>
      </p:sp>
      <p:sp>
        <p:nvSpPr>
          <p:cNvPr id="12" name="Arrow: Right 11">
            <a:extLst>
              <a:ext uri="{FF2B5EF4-FFF2-40B4-BE49-F238E27FC236}">
                <a16:creationId xmlns:a16="http://schemas.microsoft.com/office/drawing/2014/main" id="{F2B3E60B-FFD4-41A3-BF83-464FBB6921AA}"/>
              </a:ext>
            </a:extLst>
          </p:cNvPr>
          <p:cNvSpPr/>
          <p:nvPr/>
        </p:nvSpPr>
        <p:spPr>
          <a:xfrm rot="5400000">
            <a:off x="5753123" y="324408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388C2C6-CEBB-471E-A0EC-8B945D128147}"/>
              </a:ext>
            </a:extLst>
          </p:cNvPr>
          <p:cNvSpPr/>
          <p:nvPr/>
        </p:nvSpPr>
        <p:spPr>
          <a:xfrm rot="5400000">
            <a:off x="5753121" y="4930222"/>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4466DD-C52D-46FC-9184-41FA98575F1B}"/>
              </a:ext>
            </a:extLst>
          </p:cNvPr>
          <p:cNvSpPr txBox="1"/>
          <p:nvPr/>
        </p:nvSpPr>
        <p:spPr>
          <a:xfrm>
            <a:off x="5241400" y="5607314"/>
            <a:ext cx="1806905" cy="584775"/>
          </a:xfrm>
          <a:prstGeom prst="rect">
            <a:avLst/>
          </a:prstGeom>
          <a:noFill/>
        </p:spPr>
        <p:txBody>
          <a:bodyPr wrap="none" rtlCol="0">
            <a:spAutoFit/>
          </a:bodyPr>
          <a:lstStyle/>
          <a:p>
            <a:pPr algn="ctr"/>
            <a:r>
              <a:rPr lang="en-US" sz="3200" dirty="0"/>
              <a:t>Sequence</a:t>
            </a:r>
          </a:p>
        </p:txBody>
      </p:sp>
      <p:sp>
        <p:nvSpPr>
          <p:cNvPr id="15" name="Title 1">
            <a:extLst>
              <a:ext uri="{FF2B5EF4-FFF2-40B4-BE49-F238E27FC236}">
                <a16:creationId xmlns:a16="http://schemas.microsoft.com/office/drawing/2014/main" id="{E3505AC9-51F1-495A-9463-BF7152A377C5}"/>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Amplicon Sequencing General Workflow</a:t>
            </a:r>
          </a:p>
        </p:txBody>
      </p:sp>
      <p:sp>
        <p:nvSpPr>
          <p:cNvPr id="10" name="TextBox 9">
            <a:extLst>
              <a:ext uri="{FF2B5EF4-FFF2-40B4-BE49-F238E27FC236}">
                <a16:creationId xmlns:a16="http://schemas.microsoft.com/office/drawing/2014/main" id="{978025A1-4BF9-43F1-9B2A-A4AD6FD0AC2F}"/>
              </a:ext>
            </a:extLst>
          </p:cNvPr>
          <p:cNvSpPr txBox="1"/>
          <p:nvPr/>
        </p:nvSpPr>
        <p:spPr>
          <a:xfrm>
            <a:off x="2349500" y="3908644"/>
            <a:ext cx="7493000" cy="584775"/>
          </a:xfrm>
          <a:prstGeom prst="rect">
            <a:avLst/>
          </a:prstGeom>
          <a:noFill/>
        </p:spPr>
        <p:txBody>
          <a:bodyPr wrap="square" rtlCol="0">
            <a:spAutoFit/>
          </a:bodyPr>
          <a:lstStyle/>
          <a:p>
            <a:pPr algn="ctr"/>
            <a:r>
              <a:rPr lang="en-US" sz="3200"/>
              <a:t>Add bits (DNA) </a:t>
            </a:r>
            <a:r>
              <a:rPr lang="en-US" sz="3200" dirty="0"/>
              <a:t>onto the ends of dsDNA</a:t>
            </a:r>
          </a:p>
        </p:txBody>
      </p:sp>
    </p:spTree>
    <p:extLst>
      <p:ext uri="{BB962C8B-B14F-4D97-AF65-F5344CB8AC3E}">
        <p14:creationId xmlns:p14="http://schemas.microsoft.com/office/powerpoint/2010/main" val="360064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1C208-C033-4043-878F-7D0DF7E1FC09}"/>
              </a:ext>
            </a:extLst>
          </p:cNvPr>
          <p:cNvSpPr>
            <a:spLocks noGrp="1"/>
          </p:cNvSpPr>
          <p:nvPr>
            <p:ph type="title"/>
          </p:nvPr>
        </p:nvSpPr>
        <p:spPr>
          <a:xfrm>
            <a:off x="5376" y="-254292"/>
            <a:ext cx="6700224" cy="3922050"/>
          </a:xfrm>
        </p:spPr>
        <p:txBody>
          <a:bodyPr>
            <a:normAutofit fontScale="90000"/>
          </a:bodyPr>
          <a:lstStyle/>
          <a:p>
            <a:r>
              <a:rPr lang="en-US" b="1" dirty="0"/>
              <a:t>Scenario: </a:t>
            </a:r>
            <a:r>
              <a:rPr lang="en-US" dirty="0"/>
              <a:t>Plasmodium Infection</a:t>
            </a:r>
            <a:br>
              <a:rPr lang="en-US" dirty="0"/>
            </a:br>
            <a:r>
              <a:rPr lang="en-US" b="1" dirty="0"/>
              <a:t>Sample: </a:t>
            </a:r>
            <a:r>
              <a:rPr lang="en-US" dirty="0"/>
              <a:t>Whole Blood</a:t>
            </a:r>
            <a:br>
              <a:rPr lang="en-US" dirty="0"/>
            </a:br>
            <a:r>
              <a:rPr lang="en-US" b="1" dirty="0"/>
              <a:t>Question: </a:t>
            </a:r>
            <a:r>
              <a:rPr lang="en-US" dirty="0"/>
              <a:t>Are there SNPs in the PFK13 that would render parasites resistant to Artemisinin?</a:t>
            </a:r>
          </a:p>
        </p:txBody>
      </p:sp>
      <p:sp>
        <p:nvSpPr>
          <p:cNvPr id="27" name="Freeform: Shape 26">
            <a:extLst>
              <a:ext uri="{FF2B5EF4-FFF2-40B4-BE49-F238E27FC236}">
                <a16:creationId xmlns:a16="http://schemas.microsoft.com/office/drawing/2014/main" id="{E9B76B3B-0932-4873-AC5E-E595E54154C7}"/>
              </a:ext>
            </a:extLst>
          </p:cNvPr>
          <p:cNvSpPr/>
          <p:nvPr/>
        </p:nvSpPr>
        <p:spPr>
          <a:xfrm>
            <a:off x="70128" y="6428022"/>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E35972F-B35A-4B6E-AED0-565615EA8BA3}"/>
              </a:ext>
            </a:extLst>
          </p:cNvPr>
          <p:cNvSpPr txBox="1"/>
          <p:nvPr/>
        </p:nvSpPr>
        <p:spPr>
          <a:xfrm>
            <a:off x="1955250" y="6373007"/>
            <a:ext cx="1986441" cy="400110"/>
          </a:xfrm>
          <a:prstGeom prst="rect">
            <a:avLst/>
          </a:prstGeom>
          <a:noFill/>
        </p:spPr>
        <p:txBody>
          <a:bodyPr wrap="none" rtlCol="0">
            <a:spAutoFit/>
          </a:bodyPr>
          <a:lstStyle/>
          <a:p>
            <a:r>
              <a:rPr lang="en-US" sz="2000" dirty="0"/>
              <a:t>Plasmodium RNA</a:t>
            </a:r>
          </a:p>
        </p:txBody>
      </p:sp>
      <p:sp>
        <p:nvSpPr>
          <p:cNvPr id="31" name="Freeform: Shape 30">
            <a:extLst>
              <a:ext uri="{FF2B5EF4-FFF2-40B4-BE49-F238E27FC236}">
                <a16:creationId xmlns:a16="http://schemas.microsoft.com/office/drawing/2014/main" id="{6B231641-A095-4B9F-B829-BB0B7438107C}"/>
              </a:ext>
            </a:extLst>
          </p:cNvPr>
          <p:cNvSpPr/>
          <p:nvPr/>
        </p:nvSpPr>
        <p:spPr>
          <a:xfrm>
            <a:off x="4043468" y="6430927"/>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7B7BEB9-97E0-45B0-B422-B585D811F416}"/>
              </a:ext>
            </a:extLst>
          </p:cNvPr>
          <p:cNvSpPr txBox="1"/>
          <p:nvPr/>
        </p:nvSpPr>
        <p:spPr>
          <a:xfrm>
            <a:off x="6053771" y="6366538"/>
            <a:ext cx="1175643" cy="400110"/>
          </a:xfrm>
          <a:prstGeom prst="rect">
            <a:avLst/>
          </a:prstGeom>
          <a:noFill/>
        </p:spPr>
        <p:txBody>
          <a:bodyPr wrap="none" rtlCol="0">
            <a:spAutoFit/>
          </a:bodyPr>
          <a:lstStyle/>
          <a:p>
            <a:r>
              <a:rPr lang="en-US" sz="2000" dirty="0"/>
              <a:t>Host RNA</a:t>
            </a:r>
          </a:p>
        </p:txBody>
      </p:sp>
      <p:sp>
        <p:nvSpPr>
          <p:cNvPr id="37" name="TextBox 36">
            <a:extLst>
              <a:ext uri="{FF2B5EF4-FFF2-40B4-BE49-F238E27FC236}">
                <a16:creationId xmlns:a16="http://schemas.microsoft.com/office/drawing/2014/main" id="{80DE1996-C747-4418-875D-CB279493BE04}"/>
              </a:ext>
            </a:extLst>
          </p:cNvPr>
          <p:cNvSpPr txBox="1"/>
          <p:nvPr/>
        </p:nvSpPr>
        <p:spPr>
          <a:xfrm>
            <a:off x="6036139" y="5906000"/>
            <a:ext cx="1193275" cy="400110"/>
          </a:xfrm>
          <a:prstGeom prst="rect">
            <a:avLst/>
          </a:prstGeom>
          <a:noFill/>
        </p:spPr>
        <p:txBody>
          <a:bodyPr wrap="none" rtlCol="0">
            <a:spAutoFit/>
          </a:bodyPr>
          <a:lstStyle/>
          <a:p>
            <a:r>
              <a:rPr lang="en-US" sz="2000" dirty="0"/>
              <a:t>Host DNA</a:t>
            </a:r>
          </a:p>
        </p:txBody>
      </p:sp>
      <p:pic>
        <p:nvPicPr>
          <p:cNvPr id="38" name="Picture 37">
            <a:extLst>
              <a:ext uri="{FF2B5EF4-FFF2-40B4-BE49-F238E27FC236}">
                <a16:creationId xmlns:a16="http://schemas.microsoft.com/office/drawing/2014/main" id="{A49FFF4F-BD1D-4912-A3B9-A39F211E1764}"/>
              </a:ext>
            </a:extLst>
          </p:cNvPr>
          <p:cNvPicPr>
            <a:picLocks noChangeAspect="1"/>
          </p:cNvPicPr>
          <p:nvPr/>
        </p:nvPicPr>
        <p:blipFill>
          <a:blip r:embed="rId3"/>
          <a:stretch>
            <a:fillRect/>
          </a:stretch>
        </p:blipFill>
        <p:spPr>
          <a:xfrm>
            <a:off x="3941691" y="5876054"/>
            <a:ext cx="2177890" cy="420125"/>
          </a:xfrm>
          <a:prstGeom prst="rect">
            <a:avLst/>
          </a:prstGeom>
        </p:spPr>
      </p:pic>
      <p:cxnSp>
        <p:nvCxnSpPr>
          <p:cNvPr id="40" name="Straight Connector 39">
            <a:extLst>
              <a:ext uri="{FF2B5EF4-FFF2-40B4-BE49-F238E27FC236}">
                <a16:creationId xmlns:a16="http://schemas.microsoft.com/office/drawing/2014/main" id="{0C31BBB7-8651-49DC-8D61-DECA2B0264BF}"/>
              </a:ext>
            </a:extLst>
          </p:cNvPr>
          <p:cNvCxnSpPr>
            <a:cxnSpLocks/>
          </p:cNvCxnSpPr>
          <p:nvPr/>
        </p:nvCxnSpPr>
        <p:spPr>
          <a:xfrm>
            <a:off x="0" y="5660552"/>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45F8053-CE3C-4584-9695-66AAEB9DCB22}"/>
              </a:ext>
            </a:extLst>
          </p:cNvPr>
          <p:cNvSpPr txBox="1"/>
          <p:nvPr/>
        </p:nvSpPr>
        <p:spPr>
          <a:xfrm>
            <a:off x="7580649" y="95286"/>
            <a:ext cx="2748445" cy="523220"/>
          </a:xfrm>
          <a:prstGeom prst="rect">
            <a:avLst/>
          </a:prstGeom>
          <a:noFill/>
        </p:spPr>
        <p:txBody>
          <a:bodyPr wrap="none" rtlCol="0">
            <a:spAutoFit/>
          </a:bodyPr>
          <a:lstStyle/>
          <a:p>
            <a:r>
              <a:rPr lang="en-US" sz="2800" dirty="0"/>
              <a:t>Total Nucleic Acid</a:t>
            </a:r>
          </a:p>
        </p:txBody>
      </p:sp>
      <p:pic>
        <p:nvPicPr>
          <p:cNvPr id="2" name="Picture 1">
            <a:extLst>
              <a:ext uri="{FF2B5EF4-FFF2-40B4-BE49-F238E27FC236}">
                <a16:creationId xmlns:a16="http://schemas.microsoft.com/office/drawing/2014/main" id="{D8FFE226-67BC-4D71-933A-24015E9DC033}"/>
              </a:ext>
            </a:extLst>
          </p:cNvPr>
          <p:cNvPicPr>
            <a:picLocks noChangeAspect="1"/>
          </p:cNvPicPr>
          <p:nvPr/>
        </p:nvPicPr>
        <p:blipFill>
          <a:blip r:embed="rId4"/>
          <a:stretch>
            <a:fillRect/>
          </a:stretch>
        </p:blipFill>
        <p:spPr>
          <a:xfrm>
            <a:off x="6499660" y="644962"/>
            <a:ext cx="4910425" cy="4846320"/>
          </a:xfrm>
          <a:prstGeom prst="rect">
            <a:avLst/>
          </a:prstGeom>
        </p:spPr>
      </p:pic>
      <p:grpSp>
        <p:nvGrpSpPr>
          <p:cNvPr id="15" name="Group 14">
            <a:extLst>
              <a:ext uri="{FF2B5EF4-FFF2-40B4-BE49-F238E27FC236}">
                <a16:creationId xmlns:a16="http://schemas.microsoft.com/office/drawing/2014/main" id="{250BB1C5-B8AC-4E43-BECA-B9CCB0C1F6DA}"/>
              </a:ext>
            </a:extLst>
          </p:cNvPr>
          <p:cNvGrpSpPr>
            <a:grpSpLocks noChangeAspect="1"/>
          </p:cNvGrpSpPr>
          <p:nvPr/>
        </p:nvGrpSpPr>
        <p:grpSpPr>
          <a:xfrm rot="19839152">
            <a:off x="22246" y="5920429"/>
            <a:ext cx="2011680" cy="331375"/>
            <a:chOff x="5313677" y="2355514"/>
            <a:chExt cx="2722808" cy="448518"/>
          </a:xfrm>
        </p:grpSpPr>
        <p:sp>
          <p:nvSpPr>
            <p:cNvPr id="16" name="Freeform: Shape 15">
              <a:extLst>
                <a:ext uri="{FF2B5EF4-FFF2-40B4-BE49-F238E27FC236}">
                  <a16:creationId xmlns:a16="http://schemas.microsoft.com/office/drawing/2014/main" id="{360DDAF6-3BB3-4819-AB3B-D79F4B702422}"/>
                </a:ext>
              </a:extLst>
            </p:cNvPr>
            <p:cNvSpPr/>
            <p:nvPr/>
          </p:nvSpPr>
          <p:spPr>
            <a:xfrm rot="1783525">
              <a:off x="5313677" y="2355514"/>
              <a:ext cx="2639222" cy="400792"/>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sp>
          <p:nvSpPr>
            <p:cNvPr id="17" name="Freeform: Shape 16">
              <a:extLst>
                <a:ext uri="{FF2B5EF4-FFF2-40B4-BE49-F238E27FC236}">
                  <a16:creationId xmlns:a16="http://schemas.microsoft.com/office/drawing/2014/main" id="{327980B9-4B81-4F1F-83F9-0704867BACC9}"/>
                </a:ext>
              </a:extLst>
            </p:cNvPr>
            <p:cNvSpPr/>
            <p:nvPr/>
          </p:nvSpPr>
          <p:spPr>
            <a:xfrm rot="12583525">
              <a:off x="5397263" y="2403240"/>
              <a:ext cx="2639222" cy="400792"/>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sp>
        <p:nvSpPr>
          <p:cNvPr id="19" name="TextBox 18">
            <a:extLst>
              <a:ext uri="{FF2B5EF4-FFF2-40B4-BE49-F238E27FC236}">
                <a16:creationId xmlns:a16="http://schemas.microsoft.com/office/drawing/2014/main" id="{63E88DD3-8E2E-4B2B-BB67-0F1B1C4E5BCC}"/>
              </a:ext>
            </a:extLst>
          </p:cNvPr>
          <p:cNvSpPr txBox="1"/>
          <p:nvPr/>
        </p:nvSpPr>
        <p:spPr>
          <a:xfrm>
            <a:off x="1955249" y="5937363"/>
            <a:ext cx="2004075" cy="400110"/>
          </a:xfrm>
          <a:prstGeom prst="rect">
            <a:avLst/>
          </a:prstGeom>
          <a:noFill/>
        </p:spPr>
        <p:txBody>
          <a:bodyPr wrap="none" rtlCol="0">
            <a:spAutoFit/>
          </a:bodyPr>
          <a:lstStyle/>
          <a:p>
            <a:r>
              <a:rPr lang="en-US" sz="2000" dirty="0"/>
              <a:t>Plasmodium DNA</a:t>
            </a:r>
          </a:p>
        </p:txBody>
      </p:sp>
    </p:spTree>
    <p:extLst>
      <p:ext uri="{BB962C8B-B14F-4D97-AF65-F5344CB8AC3E}">
        <p14:creationId xmlns:p14="http://schemas.microsoft.com/office/powerpoint/2010/main" val="30765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A2FF1E-92F0-42C8-9A19-4510403513A9}"/>
              </a:ext>
            </a:extLst>
          </p:cNvPr>
          <p:cNvSpPr txBox="1"/>
          <p:nvPr/>
        </p:nvSpPr>
        <p:spPr>
          <a:xfrm>
            <a:off x="4791983" y="942448"/>
            <a:ext cx="2608022" cy="584775"/>
          </a:xfrm>
          <a:prstGeom prst="rect">
            <a:avLst/>
          </a:prstGeom>
          <a:noFill/>
        </p:spPr>
        <p:txBody>
          <a:bodyPr wrap="none" rtlCol="0">
            <a:spAutoFit/>
          </a:bodyPr>
          <a:lstStyle/>
          <a:p>
            <a:pPr algn="ctr"/>
            <a:r>
              <a:rPr lang="en-US" sz="3200" dirty="0"/>
              <a:t>N/A extraction</a:t>
            </a:r>
          </a:p>
        </p:txBody>
      </p:sp>
      <p:sp>
        <p:nvSpPr>
          <p:cNvPr id="5" name="Arrow: Right 4">
            <a:extLst>
              <a:ext uri="{FF2B5EF4-FFF2-40B4-BE49-F238E27FC236}">
                <a16:creationId xmlns:a16="http://schemas.microsoft.com/office/drawing/2014/main" id="{FF8FEA5A-3AEB-456A-9B6B-6993F7AB1FC7}"/>
              </a:ext>
            </a:extLst>
          </p:cNvPr>
          <p:cNvSpPr/>
          <p:nvPr/>
        </p:nvSpPr>
        <p:spPr>
          <a:xfrm rot="5400000">
            <a:off x="5753124" y="18107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BBD57C-EE54-43A2-8067-C31EEEFB84C8}"/>
              </a:ext>
            </a:extLst>
          </p:cNvPr>
          <p:cNvSpPr txBox="1"/>
          <p:nvPr/>
        </p:nvSpPr>
        <p:spPr>
          <a:xfrm>
            <a:off x="4034394" y="2315559"/>
            <a:ext cx="4447051" cy="584775"/>
          </a:xfrm>
          <a:prstGeom prst="rect">
            <a:avLst/>
          </a:prstGeom>
          <a:noFill/>
        </p:spPr>
        <p:txBody>
          <a:bodyPr wrap="none" rtlCol="0">
            <a:spAutoFit/>
          </a:bodyPr>
          <a:lstStyle/>
          <a:p>
            <a:pPr algn="ctr"/>
            <a:r>
              <a:rPr lang="en-US" sz="3200" b="1" dirty="0"/>
              <a:t>PCR amplicon generation</a:t>
            </a:r>
          </a:p>
        </p:txBody>
      </p:sp>
      <p:sp>
        <p:nvSpPr>
          <p:cNvPr id="12" name="Arrow: Right 11">
            <a:extLst>
              <a:ext uri="{FF2B5EF4-FFF2-40B4-BE49-F238E27FC236}">
                <a16:creationId xmlns:a16="http://schemas.microsoft.com/office/drawing/2014/main" id="{F2B3E60B-FFD4-41A3-BF83-464FBB6921AA}"/>
              </a:ext>
            </a:extLst>
          </p:cNvPr>
          <p:cNvSpPr/>
          <p:nvPr/>
        </p:nvSpPr>
        <p:spPr>
          <a:xfrm rot="5400000">
            <a:off x="5753123" y="324408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388C2C6-CEBB-471E-A0EC-8B945D128147}"/>
              </a:ext>
            </a:extLst>
          </p:cNvPr>
          <p:cNvSpPr/>
          <p:nvPr/>
        </p:nvSpPr>
        <p:spPr>
          <a:xfrm rot="5400000">
            <a:off x="5753121" y="4930222"/>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4466DD-C52D-46FC-9184-41FA98575F1B}"/>
              </a:ext>
            </a:extLst>
          </p:cNvPr>
          <p:cNvSpPr txBox="1"/>
          <p:nvPr/>
        </p:nvSpPr>
        <p:spPr>
          <a:xfrm>
            <a:off x="5241400" y="5607314"/>
            <a:ext cx="1806905" cy="584775"/>
          </a:xfrm>
          <a:prstGeom prst="rect">
            <a:avLst/>
          </a:prstGeom>
          <a:noFill/>
        </p:spPr>
        <p:txBody>
          <a:bodyPr wrap="none" rtlCol="0">
            <a:spAutoFit/>
          </a:bodyPr>
          <a:lstStyle/>
          <a:p>
            <a:pPr algn="ctr"/>
            <a:r>
              <a:rPr lang="en-US" sz="3200" dirty="0"/>
              <a:t>Sequence</a:t>
            </a:r>
          </a:p>
        </p:txBody>
      </p:sp>
      <p:sp>
        <p:nvSpPr>
          <p:cNvPr id="15" name="Title 1">
            <a:extLst>
              <a:ext uri="{FF2B5EF4-FFF2-40B4-BE49-F238E27FC236}">
                <a16:creationId xmlns:a16="http://schemas.microsoft.com/office/drawing/2014/main" id="{E3505AC9-51F1-495A-9463-BF7152A377C5}"/>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Amplicon Sequencing General Workflow</a:t>
            </a:r>
          </a:p>
        </p:txBody>
      </p:sp>
      <p:sp>
        <p:nvSpPr>
          <p:cNvPr id="10" name="TextBox 9">
            <a:extLst>
              <a:ext uri="{FF2B5EF4-FFF2-40B4-BE49-F238E27FC236}">
                <a16:creationId xmlns:a16="http://schemas.microsoft.com/office/drawing/2014/main" id="{978025A1-4BF9-43F1-9B2A-A4AD6FD0AC2F}"/>
              </a:ext>
            </a:extLst>
          </p:cNvPr>
          <p:cNvSpPr txBox="1"/>
          <p:nvPr/>
        </p:nvSpPr>
        <p:spPr>
          <a:xfrm>
            <a:off x="2349500" y="3921344"/>
            <a:ext cx="7493000" cy="584775"/>
          </a:xfrm>
          <a:prstGeom prst="rect">
            <a:avLst/>
          </a:prstGeom>
          <a:noFill/>
        </p:spPr>
        <p:txBody>
          <a:bodyPr wrap="square" rtlCol="0">
            <a:spAutoFit/>
          </a:bodyPr>
          <a:lstStyle/>
          <a:p>
            <a:pPr algn="ctr"/>
            <a:r>
              <a:rPr lang="en-US" sz="3200"/>
              <a:t>Add bits (DNA) </a:t>
            </a:r>
            <a:r>
              <a:rPr lang="en-US" sz="3200" dirty="0"/>
              <a:t>onto the ends of dsDNA</a:t>
            </a:r>
          </a:p>
        </p:txBody>
      </p:sp>
    </p:spTree>
    <p:extLst>
      <p:ext uri="{BB962C8B-B14F-4D97-AF65-F5344CB8AC3E}">
        <p14:creationId xmlns:p14="http://schemas.microsoft.com/office/powerpoint/2010/main" val="2674685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FF985DB-F8CF-4263-92B3-8FAD8F6191C9}"/>
              </a:ext>
            </a:extLst>
          </p:cNvPr>
          <p:cNvSpPr txBox="1">
            <a:spLocks/>
          </p:cNvSpPr>
          <p:nvPr/>
        </p:nvSpPr>
        <p:spPr>
          <a:xfrm>
            <a:off x="0" y="0"/>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PCR Amplicon Generation</a:t>
            </a:r>
          </a:p>
        </p:txBody>
      </p:sp>
      <p:sp>
        <p:nvSpPr>
          <p:cNvPr id="5" name="Partial Circle 4">
            <a:extLst>
              <a:ext uri="{FF2B5EF4-FFF2-40B4-BE49-F238E27FC236}">
                <a16:creationId xmlns:a16="http://schemas.microsoft.com/office/drawing/2014/main" id="{5FC01009-3073-4849-B376-EF7BB9B11646}"/>
              </a:ext>
            </a:extLst>
          </p:cNvPr>
          <p:cNvSpPr>
            <a:spLocks noChangeAspect="1"/>
          </p:cNvSpPr>
          <p:nvPr/>
        </p:nvSpPr>
        <p:spPr>
          <a:xfrm rot="4080481">
            <a:off x="78445" y="5717903"/>
            <a:ext cx="457200" cy="457200"/>
          </a:xfrm>
          <a:prstGeom prst="pie">
            <a:avLst>
              <a:gd name="adj1" fmla="val 19144891"/>
              <a:gd name="adj2" fmla="val 16200000"/>
            </a:avLst>
          </a:prstGeom>
          <a:solidFill>
            <a:srgbClr val="20386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A94125FD-B7B7-408E-BBAD-54E498FD653C}"/>
              </a:ext>
            </a:extLst>
          </p:cNvPr>
          <p:cNvSpPr txBox="1"/>
          <p:nvPr/>
        </p:nvSpPr>
        <p:spPr>
          <a:xfrm>
            <a:off x="593995" y="5746448"/>
            <a:ext cx="1921552" cy="400110"/>
          </a:xfrm>
          <a:prstGeom prst="rect">
            <a:avLst/>
          </a:prstGeom>
          <a:noFill/>
        </p:spPr>
        <p:txBody>
          <a:bodyPr wrap="none" rtlCol="0">
            <a:spAutoFit/>
          </a:bodyPr>
          <a:lstStyle/>
          <a:p>
            <a:r>
              <a:rPr lang="en-US" sz="2000" dirty="0"/>
              <a:t>DNA Polymerase</a:t>
            </a:r>
          </a:p>
        </p:txBody>
      </p:sp>
      <p:cxnSp>
        <p:nvCxnSpPr>
          <p:cNvPr id="23" name="Straight Connector 22">
            <a:extLst>
              <a:ext uri="{FF2B5EF4-FFF2-40B4-BE49-F238E27FC236}">
                <a16:creationId xmlns:a16="http://schemas.microsoft.com/office/drawing/2014/main" id="{30C9D4E6-02F2-4F08-AA50-A220957A6E63}"/>
              </a:ext>
            </a:extLst>
          </p:cNvPr>
          <p:cNvCxnSpPr>
            <a:cxnSpLocks/>
          </p:cNvCxnSpPr>
          <p:nvPr/>
        </p:nvCxnSpPr>
        <p:spPr>
          <a:xfrm>
            <a:off x="0" y="5603135"/>
            <a:ext cx="12192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81E4C8E-41F5-46D6-92CD-2D66DD0DDCAB}"/>
              </a:ext>
            </a:extLst>
          </p:cNvPr>
          <p:cNvSpPr/>
          <p:nvPr/>
        </p:nvSpPr>
        <p:spPr>
          <a:xfrm>
            <a:off x="5707380" y="2993519"/>
            <a:ext cx="752240" cy="4071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F4AC54-5312-498E-B1AD-448030C497AE}"/>
              </a:ext>
            </a:extLst>
          </p:cNvPr>
          <p:cNvSpPr txBox="1"/>
          <p:nvPr/>
        </p:nvSpPr>
        <p:spPr>
          <a:xfrm>
            <a:off x="2369809" y="848441"/>
            <a:ext cx="1974258" cy="523220"/>
          </a:xfrm>
          <a:prstGeom prst="rect">
            <a:avLst/>
          </a:prstGeom>
          <a:noFill/>
        </p:spPr>
        <p:txBody>
          <a:bodyPr wrap="none" rtlCol="0">
            <a:spAutoFit/>
          </a:bodyPr>
          <a:lstStyle/>
          <a:p>
            <a:pPr algn="ctr"/>
            <a:r>
              <a:rPr lang="en-US" sz="2800" dirty="0"/>
              <a:t>Routine PCR</a:t>
            </a:r>
          </a:p>
        </p:txBody>
      </p:sp>
      <p:sp>
        <p:nvSpPr>
          <p:cNvPr id="26" name="TextBox 25">
            <a:extLst>
              <a:ext uri="{FF2B5EF4-FFF2-40B4-BE49-F238E27FC236}">
                <a16:creationId xmlns:a16="http://schemas.microsoft.com/office/drawing/2014/main" id="{AD869FE1-A2FF-4015-93D4-A27E4191B5B8}"/>
              </a:ext>
            </a:extLst>
          </p:cNvPr>
          <p:cNvSpPr txBox="1"/>
          <p:nvPr/>
        </p:nvSpPr>
        <p:spPr>
          <a:xfrm>
            <a:off x="7997084" y="844794"/>
            <a:ext cx="1521570" cy="523220"/>
          </a:xfrm>
          <a:prstGeom prst="rect">
            <a:avLst/>
          </a:prstGeom>
          <a:noFill/>
        </p:spPr>
        <p:txBody>
          <a:bodyPr wrap="none" rtlCol="0">
            <a:spAutoFit/>
          </a:bodyPr>
          <a:lstStyle/>
          <a:p>
            <a:r>
              <a:rPr lang="en-US" sz="2800" dirty="0"/>
              <a:t>ds-cDNA </a:t>
            </a:r>
          </a:p>
        </p:txBody>
      </p:sp>
      <p:sp>
        <p:nvSpPr>
          <p:cNvPr id="27" name="Freeform: Shape 26">
            <a:extLst>
              <a:ext uri="{FF2B5EF4-FFF2-40B4-BE49-F238E27FC236}">
                <a16:creationId xmlns:a16="http://schemas.microsoft.com/office/drawing/2014/main" id="{D46B4F06-128D-413D-ABDD-BBB52B962057}"/>
              </a:ext>
            </a:extLst>
          </p:cNvPr>
          <p:cNvSpPr/>
          <p:nvPr/>
        </p:nvSpPr>
        <p:spPr>
          <a:xfrm>
            <a:off x="2717079" y="6428022"/>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A23CD02-7BF4-426C-A89E-A647C0F0644C}"/>
              </a:ext>
            </a:extLst>
          </p:cNvPr>
          <p:cNvSpPr txBox="1"/>
          <p:nvPr/>
        </p:nvSpPr>
        <p:spPr>
          <a:xfrm>
            <a:off x="4602201" y="6373007"/>
            <a:ext cx="1986441" cy="400110"/>
          </a:xfrm>
          <a:prstGeom prst="rect">
            <a:avLst/>
          </a:prstGeom>
          <a:noFill/>
        </p:spPr>
        <p:txBody>
          <a:bodyPr wrap="none" rtlCol="0">
            <a:spAutoFit/>
          </a:bodyPr>
          <a:lstStyle/>
          <a:p>
            <a:r>
              <a:rPr lang="en-US" sz="2000" dirty="0"/>
              <a:t>Plasmodium RNA</a:t>
            </a:r>
          </a:p>
        </p:txBody>
      </p:sp>
      <p:sp>
        <p:nvSpPr>
          <p:cNvPr id="29" name="Freeform: Shape 28">
            <a:extLst>
              <a:ext uri="{FF2B5EF4-FFF2-40B4-BE49-F238E27FC236}">
                <a16:creationId xmlns:a16="http://schemas.microsoft.com/office/drawing/2014/main" id="{FC87F756-91ED-4EB7-8DEC-7732FE0EA585}"/>
              </a:ext>
            </a:extLst>
          </p:cNvPr>
          <p:cNvSpPr/>
          <p:nvPr/>
        </p:nvSpPr>
        <p:spPr>
          <a:xfrm>
            <a:off x="6690419" y="6430927"/>
            <a:ext cx="1908256" cy="188338"/>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8771D52-3A28-4218-B4FA-BA0E25818F6C}"/>
              </a:ext>
            </a:extLst>
          </p:cNvPr>
          <p:cNvSpPr txBox="1"/>
          <p:nvPr/>
        </p:nvSpPr>
        <p:spPr>
          <a:xfrm>
            <a:off x="8700722" y="6366538"/>
            <a:ext cx="1175643" cy="400110"/>
          </a:xfrm>
          <a:prstGeom prst="rect">
            <a:avLst/>
          </a:prstGeom>
          <a:noFill/>
        </p:spPr>
        <p:txBody>
          <a:bodyPr wrap="none" rtlCol="0">
            <a:spAutoFit/>
          </a:bodyPr>
          <a:lstStyle/>
          <a:p>
            <a:r>
              <a:rPr lang="en-US" sz="2000" dirty="0"/>
              <a:t>Host RNA</a:t>
            </a:r>
          </a:p>
        </p:txBody>
      </p:sp>
      <p:sp>
        <p:nvSpPr>
          <p:cNvPr id="31" name="TextBox 30">
            <a:extLst>
              <a:ext uri="{FF2B5EF4-FFF2-40B4-BE49-F238E27FC236}">
                <a16:creationId xmlns:a16="http://schemas.microsoft.com/office/drawing/2014/main" id="{20CA73D3-604B-4ADC-9AE7-73751CCD9644}"/>
              </a:ext>
            </a:extLst>
          </p:cNvPr>
          <p:cNvSpPr txBox="1"/>
          <p:nvPr/>
        </p:nvSpPr>
        <p:spPr>
          <a:xfrm>
            <a:off x="8683090" y="5906000"/>
            <a:ext cx="1193275" cy="400110"/>
          </a:xfrm>
          <a:prstGeom prst="rect">
            <a:avLst/>
          </a:prstGeom>
          <a:noFill/>
        </p:spPr>
        <p:txBody>
          <a:bodyPr wrap="none" rtlCol="0">
            <a:spAutoFit/>
          </a:bodyPr>
          <a:lstStyle/>
          <a:p>
            <a:r>
              <a:rPr lang="en-US" sz="2000" dirty="0"/>
              <a:t>Host DNA</a:t>
            </a:r>
          </a:p>
        </p:txBody>
      </p:sp>
      <p:pic>
        <p:nvPicPr>
          <p:cNvPr id="32" name="Picture 31">
            <a:extLst>
              <a:ext uri="{FF2B5EF4-FFF2-40B4-BE49-F238E27FC236}">
                <a16:creationId xmlns:a16="http://schemas.microsoft.com/office/drawing/2014/main" id="{ABC3AD02-284E-4DA9-9188-A50238139683}"/>
              </a:ext>
            </a:extLst>
          </p:cNvPr>
          <p:cNvPicPr>
            <a:picLocks noChangeAspect="1"/>
          </p:cNvPicPr>
          <p:nvPr/>
        </p:nvPicPr>
        <p:blipFill>
          <a:blip r:embed="rId2"/>
          <a:stretch>
            <a:fillRect/>
          </a:stretch>
        </p:blipFill>
        <p:spPr>
          <a:xfrm>
            <a:off x="6588642" y="5876054"/>
            <a:ext cx="2177890" cy="420125"/>
          </a:xfrm>
          <a:prstGeom prst="rect">
            <a:avLst/>
          </a:prstGeom>
        </p:spPr>
      </p:pic>
      <p:grpSp>
        <p:nvGrpSpPr>
          <p:cNvPr id="33" name="Group 32">
            <a:extLst>
              <a:ext uri="{FF2B5EF4-FFF2-40B4-BE49-F238E27FC236}">
                <a16:creationId xmlns:a16="http://schemas.microsoft.com/office/drawing/2014/main" id="{7E3AACBF-3603-44C9-9058-5F7349CEC10A}"/>
              </a:ext>
            </a:extLst>
          </p:cNvPr>
          <p:cNvGrpSpPr>
            <a:grpSpLocks noChangeAspect="1"/>
          </p:cNvGrpSpPr>
          <p:nvPr/>
        </p:nvGrpSpPr>
        <p:grpSpPr>
          <a:xfrm rot="19839152">
            <a:off x="2669197" y="5920429"/>
            <a:ext cx="2011680" cy="331375"/>
            <a:chOff x="5313677" y="2355514"/>
            <a:chExt cx="2722808" cy="448518"/>
          </a:xfrm>
        </p:grpSpPr>
        <p:sp>
          <p:nvSpPr>
            <p:cNvPr id="34" name="Freeform: Shape 33">
              <a:extLst>
                <a:ext uri="{FF2B5EF4-FFF2-40B4-BE49-F238E27FC236}">
                  <a16:creationId xmlns:a16="http://schemas.microsoft.com/office/drawing/2014/main" id="{223C3C97-5FBE-4641-A1CA-2BDDF33E6FAD}"/>
                </a:ext>
              </a:extLst>
            </p:cNvPr>
            <p:cNvSpPr/>
            <p:nvPr/>
          </p:nvSpPr>
          <p:spPr>
            <a:xfrm rot="1783525">
              <a:off x="5313677" y="2355514"/>
              <a:ext cx="2639222" cy="400792"/>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4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sp>
          <p:nvSpPr>
            <p:cNvPr id="35" name="Freeform: Shape 34">
              <a:extLst>
                <a:ext uri="{FF2B5EF4-FFF2-40B4-BE49-F238E27FC236}">
                  <a16:creationId xmlns:a16="http://schemas.microsoft.com/office/drawing/2014/main" id="{C222B0D7-B2E9-448A-8F21-DBB750238C69}"/>
                </a:ext>
              </a:extLst>
            </p:cNvPr>
            <p:cNvSpPr/>
            <p:nvPr/>
          </p:nvSpPr>
          <p:spPr>
            <a:xfrm rot="12583525">
              <a:off x="5397263" y="2403240"/>
              <a:ext cx="2639222" cy="400792"/>
            </a:xfrm>
            <a:custGeom>
              <a:avLst/>
              <a:gdLst>
                <a:gd name="connsiteX0" fmla="*/ 0 w 2639222"/>
                <a:gd name="connsiteY0" fmla="*/ 370206 h 400792"/>
                <a:gd name="connsiteX1" fmla="*/ 143735 w 2639222"/>
                <a:gd name="connsiteY1" fmla="*/ 351856 h 400792"/>
                <a:gd name="connsiteX2" fmla="*/ 498486 w 2639222"/>
                <a:gd name="connsiteY2" fmla="*/ 164 h 400792"/>
                <a:gd name="connsiteX3" fmla="*/ 954157 w 2639222"/>
                <a:gd name="connsiteY3" fmla="*/ 400788 h 400792"/>
                <a:gd name="connsiteX4" fmla="*/ 1382304 w 2639222"/>
                <a:gd name="connsiteY4" fmla="*/ 9339 h 400792"/>
                <a:gd name="connsiteX5" fmla="*/ 1850207 w 2639222"/>
                <a:gd name="connsiteY5" fmla="*/ 391613 h 400792"/>
                <a:gd name="connsiteX6" fmla="*/ 2290587 w 2639222"/>
                <a:gd name="connsiteY6" fmla="*/ 21572 h 400792"/>
                <a:gd name="connsiteX7" fmla="*/ 2639222 w 2639222"/>
                <a:gd name="connsiteY7" fmla="*/ 373264 h 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222" h="400792">
                  <a:moveTo>
                    <a:pt x="0" y="370206"/>
                  </a:moveTo>
                  <a:cubicBezTo>
                    <a:pt x="30327" y="391868"/>
                    <a:pt x="60654" y="413530"/>
                    <a:pt x="143735" y="351856"/>
                  </a:cubicBezTo>
                  <a:cubicBezTo>
                    <a:pt x="226816" y="290182"/>
                    <a:pt x="363416" y="-7991"/>
                    <a:pt x="498486" y="164"/>
                  </a:cubicBezTo>
                  <a:cubicBezTo>
                    <a:pt x="633556" y="8319"/>
                    <a:pt x="806854" y="399259"/>
                    <a:pt x="954157" y="400788"/>
                  </a:cubicBezTo>
                  <a:cubicBezTo>
                    <a:pt x="1101460" y="402317"/>
                    <a:pt x="1232962" y="10868"/>
                    <a:pt x="1382304" y="9339"/>
                  </a:cubicBezTo>
                  <a:cubicBezTo>
                    <a:pt x="1531646" y="7810"/>
                    <a:pt x="1698827" y="389574"/>
                    <a:pt x="1850207" y="391613"/>
                  </a:cubicBezTo>
                  <a:cubicBezTo>
                    <a:pt x="2001587" y="393652"/>
                    <a:pt x="2159085" y="24630"/>
                    <a:pt x="2290587" y="21572"/>
                  </a:cubicBezTo>
                  <a:cubicBezTo>
                    <a:pt x="2422089" y="18514"/>
                    <a:pt x="2530655" y="195889"/>
                    <a:pt x="2639222" y="373264"/>
                  </a:cubicBezTo>
                </a:path>
              </a:pathLst>
            </a:cu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grpSp>
      <p:sp>
        <p:nvSpPr>
          <p:cNvPr id="36" name="TextBox 35">
            <a:extLst>
              <a:ext uri="{FF2B5EF4-FFF2-40B4-BE49-F238E27FC236}">
                <a16:creationId xmlns:a16="http://schemas.microsoft.com/office/drawing/2014/main" id="{EF891EE4-DC03-43F6-941C-172B722A0A80}"/>
              </a:ext>
            </a:extLst>
          </p:cNvPr>
          <p:cNvSpPr txBox="1"/>
          <p:nvPr/>
        </p:nvSpPr>
        <p:spPr>
          <a:xfrm>
            <a:off x="4602200" y="5937363"/>
            <a:ext cx="2004075" cy="400110"/>
          </a:xfrm>
          <a:prstGeom prst="rect">
            <a:avLst/>
          </a:prstGeom>
          <a:noFill/>
        </p:spPr>
        <p:txBody>
          <a:bodyPr wrap="none" rtlCol="0">
            <a:spAutoFit/>
          </a:bodyPr>
          <a:lstStyle/>
          <a:p>
            <a:r>
              <a:rPr lang="en-US" sz="2000" dirty="0"/>
              <a:t>Plasmodium DNA</a:t>
            </a:r>
          </a:p>
        </p:txBody>
      </p:sp>
      <p:pic>
        <p:nvPicPr>
          <p:cNvPr id="22" name="Picture 21">
            <a:extLst>
              <a:ext uri="{FF2B5EF4-FFF2-40B4-BE49-F238E27FC236}">
                <a16:creationId xmlns:a16="http://schemas.microsoft.com/office/drawing/2014/main" id="{EE3721F1-96A3-4295-AA53-8924A24304FF}"/>
              </a:ext>
            </a:extLst>
          </p:cNvPr>
          <p:cNvPicPr>
            <a:picLocks noChangeAspect="1"/>
          </p:cNvPicPr>
          <p:nvPr/>
        </p:nvPicPr>
        <p:blipFill>
          <a:blip r:embed="rId3"/>
          <a:stretch>
            <a:fillRect/>
          </a:stretch>
        </p:blipFill>
        <p:spPr>
          <a:xfrm>
            <a:off x="1272324" y="1394508"/>
            <a:ext cx="4169228" cy="4114800"/>
          </a:xfrm>
          <a:prstGeom prst="rect">
            <a:avLst/>
          </a:prstGeom>
        </p:spPr>
      </p:pic>
      <p:pic>
        <p:nvPicPr>
          <p:cNvPr id="120" name="Picture 119">
            <a:extLst>
              <a:ext uri="{FF2B5EF4-FFF2-40B4-BE49-F238E27FC236}">
                <a16:creationId xmlns:a16="http://schemas.microsoft.com/office/drawing/2014/main" id="{E739B808-8B6D-4F2F-815B-8D34AAB2AB88}"/>
              </a:ext>
            </a:extLst>
          </p:cNvPr>
          <p:cNvPicPr>
            <a:picLocks noChangeAspect="1"/>
          </p:cNvPicPr>
          <p:nvPr/>
        </p:nvPicPr>
        <p:blipFill>
          <a:blip r:embed="rId4"/>
          <a:stretch>
            <a:fillRect/>
          </a:stretch>
        </p:blipFill>
        <p:spPr>
          <a:xfrm>
            <a:off x="6673255" y="1394508"/>
            <a:ext cx="4169228" cy="4114800"/>
          </a:xfrm>
          <a:prstGeom prst="rect">
            <a:avLst/>
          </a:prstGeom>
        </p:spPr>
      </p:pic>
      <p:sp>
        <p:nvSpPr>
          <p:cNvPr id="121" name="TextBox 120">
            <a:extLst>
              <a:ext uri="{FF2B5EF4-FFF2-40B4-BE49-F238E27FC236}">
                <a16:creationId xmlns:a16="http://schemas.microsoft.com/office/drawing/2014/main" id="{F5F652E1-1394-4FDB-9AD8-F0045B1EC1A1}"/>
              </a:ext>
            </a:extLst>
          </p:cNvPr>
          <p:cNvSpPr txBox="1"/>
          <p:nvPr/>
        </p:nvSpPr>
        <p:spPr>
          <a:xfrm>
            <a:off x="593995" y="6396858"/>
            <a:ext cx="1950662" cy="400110"/>
          </a:xfrm>
          <a:prstGeom prst="rect">
            <a:avLst/>
          </a:prstGeom>
          <a:noFill/>
        </p:spPr>
        <p:txBody>
          <a:bodyPr wrap="none" rtlCol="0">
            <a:spAutoFit/>
          </a:bodyPr>
          <a:lstStyle/>
          <a:p>
            <a:r>
              <a:rPr lang="en-US" sz="2000" dirty="0"/>
              <a:t>Targeted Primers</a:t>
            </a:r>
          </a:p>
        </p:txBody>
      </p:sp>
      <p:sp>
        <p:nvSpPr>
          <p:cNvPr id="122" name="Rectangle: Rounded Corners 121">
            <a:extLst>
              <a:ext uri="{FF2B5EF4-FFF2-40B4-BE49-F238E27FC236}">
                <a16:creationId xmlns:a16="http://schemas.microsoft.com/office/drawing/2014/main" id="{3C8D8EEC-8C88-4F62-A80A-596D7FF1576C}"/>
              </a:ext>
            </a:extLst>
          </p:cNvPr>
          <p:cNvSpPr/>
          <p:nvPr/>
        </p:nvSpPr>
        <p:spPr>
          <a:xfrm>
            <a:off x="127093" y="6442659"/>
            <a:ext cx="365760" cy="274320"/>
          </a:xfrm>
          <a:prstGeom prst="roundRect">
            <a:avLst/>
          </a:prstGeom>
          <a:solidFill>
            <a:srgbClr val="FF5050"/>
          </a:solidFill>
          <a:ln w="38100">
            <a:solidFill>
              <a:srgbClr val="A808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352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A2FF1E-92F0-42C8-9A19-4510403513A9}"/>
              </a:ext>
            </a:extLst>
          </p:cNvPr>
          <p:cNvSpPr txBox="1"/>
          <p:nvPr/>
        </p:nvSpPr>
        <p:spPr>
          <a:xfrm>
            <a:off x="4791983" y="942448"/>
            <a:ext cx="2608022" cy="584775"/>
          </a:xfrm>
          <a:prstGeom prst="rect">
            <a:avLst/>
          </a:prstGeom>
          <a:noFill/>
        </p:spPr>
        <p:txBody>
          <a:bodyPr wrap="none" rtlCol="0">
            <a:spAutoFit/>
          </a:bodyPr>
          <a:lstStyle/>
          <a:p>
            <a:pPr algn="ctr"/>
            <a:r>
              <a:rPr lang="en-US" sz="3200" dirty="0"/>
              <a:t>N/A extraction</a:t>
            </a:r>
          </a:p>
        </p:txBody>
      </p:sp>
      <p:sp>
        <p:nvSpPr>
          <p:cNvPr id="5" name="Arrow: Right 4">
            <a:extLst>
              <a:ext uri="{FF2B5EF4-FFF2-40B4-BE49-F238E27FC236}">
                <a16:creationId xmlns:a16="http://schemas.microsoft.com/office/drawing/2014/main" id="{FF8FEA5A-3AEB-456A-9B6B-6993F7AB1FC7}"/>
              </a:ext>
            </a:extLst>
          </p:cNvPr>
          <p:cNvSpPr/>
          <p:nvPr/>
        </p:nvSpPr>
        <p:spPr>
          <a:xfrm rot="5400000">
            <a:off x="5753124" y="1810761"/>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BBD57C-EE54-43A2-8067-C31EEEFB84C8}"/>
              </a:ext>
            </a:extLst>
          </p:cNvPr>
          <p:cNvSpPr txBox="1"/>
          <p:nvPr/>
        </p:nvSpPr>
        <p:spPr>
          <a:xfrm>
            <a:off x="4034394" y="2315559"/>
            <a:ext cx="4447051" cy="584775"/>
          </a:xfrm>
          <a:prstGeom prst="rect">
            <a:avLst/>
          </a:prstGeom>
          <a:noFill/>
        </p:spPr>
        <p:txBody>
          <a:bodyPr wrap="none" rtlCol="0">
            <a:spAutoFit/>
          </a:bodyPr>
          <a:lstStyle/>
          <a:p>
            <a:pPr algn="ctr"/>
            <a:r>
              <a:rPr lang="en-US" sz="3200" dirty="0"/>
              <a:t>PCR amplicon generation</a:t>
            </a:r>
          </a:p>
        </p:txBody>
      </p:sp>
      <p:sp>
        <p:nvSpPr>
          <p:cNvPr id="12" name="Arrow: Right 11">
            <a:extLst>
              <a:ext uri="{FF2B5EF4-FFF2-40B4-BE49-F238E27FC236}">
                <a16:creationId xmlns:a16="http://schemas.microsoft.com/office/drawing/2014/main" id="{F2B3E60B-FFD4-41A3-BF83-464FBB6921AA}"/>
              </a:ext>
            </a:extLst>
          </p:cNvPr>
          <p:cNvSpPr/>
          <p:nvPr/>
        </p:nvSpPr>
        <p:spPr>
          <a:xfrm rot="5400000">
            <a:off x="5753123" y="3244088"/>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388C2C6-CEBB-471E-A0EC-8B945D128147}"/>
              </a:ext>
            </a:extLst>
          </p:cNvPr>
          <p:cNvSpPr/>
          <p:nvPr/>
        </p:nvSpPr>
        <p:spPr>
          <a:xfrm rot="5400000">
            <a:off x="5753121" y="4930222"/>
            <a:ext cx="685747" cy="3238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4466DD-C52D-46FC-9184-41FA98575F1B}"/>
              </a:ext>
            </a:extLst>
          </p:cNvPr>
          <p:cNvSpPr txBox="1"/>
          <p:nvPr/>
        </p:nvSpPr>
        <p:spPr>
          <a:xfrm>
            <a:off x="5241400" y="5607314"/>
            <a:ext cx="1806905" cy="584775"/>
          </a:xfrm>
          <a:prstGeom prst="rect">
            <a:avLst/>
          </a:prstGeom>
          <a:noFill/>
        </p:spPr>
        <p:txBody>
          <a:bodyPr wrap="none" rtlCol="0">
            <a:spAutoFit/>
          </a:bodyPr>
          <a:lstStyle/>
          <a:p>
            <a:pPr algn="ctr"/>
            <a:r>
              <a:rPr lang="en-US" sz="3200" dirty="0"/>
              <a:t>Sequence</a:t>
            </a:r>
          </a:p>
        </p:txBody>
      </p:sp>
      <p:sp>
        <p:nvSpPr>
          <p:cNvPr id="15" name="Title 1">
            <a:extLst>
              <a:ext uri="{FF2B5EF4-FFF2-40B4-BE49-F238E27FC236}">
                <a16:creationId xmlns:a16="http://schemas.microsoft.com/office/drawing/2014/main" id="{E3505AC9-51F1-495A-9463-BF7152A377C5}"/>
              </a:ext>
            </a:extLst>
          </p:cNvPr>
          <p:cNvSpPr txBox="1">
            <a:spLocks/>
          </p:cNvSpPr>
          <p:nvPr/>
        </p:nvSpPr>
        <p:spPr>
          <a:xfrm>
            <a:off x="0" y="-18049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Amplicon Sequencing General Workflow</a:t>
            </a:r>
          </a:p>
        </p:txBody>
      </p:sp>
      <p:sp>
        <p:nvSpPr>
          <p:cNvPr id="10" name="TextBox 9">
            <a:extLst>
              <a:ext uri="{FF2B5EF4-FFF2-40B4-BE49-F238E27FC236}">
                <a16:creationId xmlns:a16="http://schemas.microsoft.com/office/drawing/2014/main" id="{978025A1-4BF9-43F1-9B2A-A4AD6FD0AC2F}"/>
              </a:ext>
            </a:extLst>
          </p:cNvPr>
          <p:cNvSpPr txBox="1"/>
          <p:nvPr/>
        </p:nvSpPr>
        <p:spPr>
          <a:xfrm>
            <a:off x="2349500" y="3934044"/>
            <a:ext cx="7493000" cy="584775"/>
          </a:xfrm>
          <a:prstGeom prst="rect">
            <a:avLst/>
          </a:prstGeom>
          <a:noFill/>
        </p:spPr>
        <p:txBody>
          <a:bodyPr wrap="square" rtlCol="0">
            <a:spAutoFit/>
          </a:bodyPr>
          <a:lstStyle/>
          <a:p>
            <a:pPr algn="ctr"/>
            <a:r>
              <a:rPr lang="en-US" sz="3200" b="1"/>
              <a:t>Add bits (DNA) </a:t>
            </a:r>
            <a:r>
              <a:rPr lang="en-US" sz="3200" b="1" dirty="0"/>
              <a:t>onto the ends of dsDNA</a:t>
            </a:r>
          </a:p>
        </p:txBody>
      </p:sp>
    </p:spTree>
    <p:extLst>
      <p:ext uri="{BB962C8B-B14F-4D97-AF65-F5344CB8AC3E}">
        <p14:creationId xmlns:p14="http://schemas.microsoft.com/office/powerpoint/2010/main" val="2767945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1873-F756-42CB-89C3-95C847576112}"/>
              </a:ext>
            </a:extLst>
          </p:cNvPr>
          <p:cNvSpPr>
            <a:spLocks noGrp="1"/>
          </p:cNvSpPr>
          <p:nvPr>
            <p:ph type="title"/>
          </p:nvPr>
        </p:nvSpPr>
        <p:spPr/>
        <p:txBody>
          <a:bodyPr/>
          <a:lstStyle/>
          <a:p>
            <a:r>
              <a:rPr lang="en-US" dirty="0"/>
              <a:t>Class Question</a:t>
            </a:r>
          </a:p>
        </p:txBody>
      </p:sp>
      <p:sp>
        <p:nvSpPr>
          <p:cNvPr id="3" name="Content Placeholder 2">
            <a:extLst>
              <a:ext uri="{FF2B5EF4-FFF2-40B4-BE49-F238E27FC236}">
                <a16:creationId xmlns:a16="http://schemas.microsoft.com/office/drawing/2014/main" id="{681F855B-8E08-41EF-ADBF-A3DE78C3ABA4}"/>
              </a:ext>
            </a:extLst>
          </p:cNvPr>
          <p:cNvSpPr>
            <a:spLocks noGrp="1"/>
          </p:cNvSpPr>
          <p:nvPr>
            <p:ph idx="1"/>
          </p:nvPr>
        </p:nvSpPr>
        <p:spPr/>
        <p:txBody>
          <a:bodyPr/>
          <a:lstStyle/>
          <a:p>
            <a:r>
              <a:rPr lang="en-US" dirty="0"/>
              <a:t>Based off our readings, where can common sources of contamination occur in amplicon-based library preparations?</a:t>
            </a:r>
          </a:p>
        </p:txBody>
      </p:sp>
    </p:spTree>
    <p:extLst>
      <p:ext uri="{BB962C8B-B14F-4D97-AF65-F5344CB8AC3E}">
        <p14:creationId xmlns:p14="http://schemas.microsoft.com/office/powerpoint/2010/main" val="1352219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84F4-A753-4D4C-A60E-97438AA35CC0}"/>
              </a:ext>
            </a:extLst>
          </p:cNvPr>
          <p:cNvSpPr>
            <a:spLocks noGrp="1"/>
          </p:cNvSpPr>
          <p:nvPr>
            <p:ph type="title"/>
          </p:nvPr>
        </p:nvSpPr>
        <p:spPr/>
        <p:txBody>
          <a:bodyPr/>
          <a:lstStyle/>
          <a:p>
            <a:r>
              <a:rPr lang="en-US" dirty="0"/>
              <a:t>Addition of adaptors and indexes</a:t>
            </a:r>
          </a:p>
        </p:txBody>
      </p:sp>
      <p:sp>
        <p:nvSpPr>
          <p:cNvPr id="41" name="Content Placeholder 40">
            <a:extLst>
              <a:ext uri="{FF2B5EF4-FFF2-40B4-BE49-F238E27FC236}">
                <a16:creationId xmlns:a16="http://schemas.microsoft.com/office/drawing/2014/main" id="{7712F1D1-42C2-474E-9AC6-E93B9D313823}"/>
              </a:ext>
            </a:extLst>
          </p:cNvPr>
          <p:cNvSpPr>
            <a:spLocks noGrp="1"/>
          </p:cNvSpPr>
          <p:nvPr>
            <p:ph idx="1"/>
          </p:nvPr>
        </p:nvSpPr>
        <p:spPr>
          <a:xfrm>
            <a:off x="55659" y="1825625"/>
            <a:ext cx="11298141" cy="4351338"/>
          </a:xfrm>
        </p:spPr>
        <p:txBody>
          <a:bodyPr/>
          <a:lstStyle/>
          <a:p>
            <a:r>
              <a:rPr lang="en-US" dirty="0"/>
              <a:t>Adaptors are ubiquitous for NGS</a:t>
            </a:r>
          </a:p>
          <a:p>
            <a:pPr lvl="1"/>
            <a:r>
              <a:rPr lang="en-US" dirty="0"/>
              <a:t>Different depending on platform</a:t>
            </a:r>
          </a:p>
          <a:p>
            <a:r>
              <a:rPr lang="en-US" dirty="0"/>
              <a:t>Indexes are used for multiplexing</a:t>
            </a:r>
          </a:p>
          <a:p>
            <a:r>
              <a:rPr lang="en-US" dirty="0"/>
              <a:t>Ligation, PCR, </a:t>
            </a:r>
            <a:r>
              <a:rPr lang="en-US" dirty="0" err="1"/>
              <a:t>Tagmentation</a:t>
            </a:r>
            <a:endParaRPr lang="en-US" dirty="0"/>
          </a:p>
          <a:p>
            <a:endParaRPr lang="en-US" dirty="0"/>
          </a:p>
          <a:p>
            <a:endParaRPr lang="en-US" dirty="0"/>
          </a:p>
        </p:txBody>
      </p:sp>
      <p:grpSp>
        <p:nvGrpSpPr>
          <p:cNvPr id="39" name="Group 38">
            <a:extLst>
              <a:ext uri="{FF2B5EF4-FFF2-40B4-BE49-F238E27FC236}">
                <a16:creationId xmlns:a16="http://schemas.microsoft.com/office/drawing/2014/main" id="{14178301-9917-4C78-B3B0-6CF3577BA841}"/>
              </a:ext>
            </a:extLst>
          </p:cNvPr>
          <p:cNvGrpSpPr/>
          <p:nvPr/>
        </p:nvGrpSpPr>
        <p:grpSpPr>
          <a:xfrm>
            <a:off x="5936296" y="1795931"/>
            <a:ext cx="5197571" cy="658549"/>
            <a:chOff x="3703324" y="4881470"/>
            <a:chExt cx="5197571" cy="658549"/>
          </a:xfrm>
        </p:grpSpPr>
        <p:grpSp>
          <p:nvGrpSpPr>
            <p:cNvPr id="4" name="Group 3">
              <a:extLst>
                <a:ext uri="{FF2B5EF4-FFF2-40B4-BE49-F238E27FC236}">
                  <a16:creationId xmlns:a16="http://schemas.microsoft.com/office/drawing/2014/main" id="{5A5D098A-6758-4212-A8C2-D097FF502D6D}"/>
                </a:ext>
              </a:extLst>
            </p:cNvPr>
            <p:cNvGrpSpPr/>
            <p:nvPr/>
          </p:nvGrpSpPr>
          <p:grpSpPr>
            <a:xfrm>
              <a:off x="4343245" y="5201073"/>
              <a:ext cx="3918025" cy="338946"/>
              <a:chOff x="7471612" y="4976065"/>
              <a:chExt cx="3918025" cy="338946"/>
            </a:xfrm>
          </p:grpSpPr>
          <p:grpSp>
            <p:nvGrpSpPr>
              <p:cNvPr id="5" name="Group 4">
                <a:extLst>
                  <a:ext uri="{FF2B5EF4-FFF2-40B4-BE49-F238E27FC236}">
                    <a16:creationId xmlns:a16="http://schemas.microsoft.com/office/drawing/2014/main" id="{CD48AB00-DE8D-405C-BEFC-5C3024A9DA59}"/>
                  </a:ext>
                </a:extLst>
              </p:cNvPr>
              <p:cNvGrpSpPr/>
              <p:nvPr/>
            </p:nvGrpSpPr>
            <p:grpSpPr>
              <a:xfrm>
                <a:off x="7471612" y="4976065"/>
                <a:ext cx="2943098" cy="338946"/>
                <a:chOff x="7471612" y="4976065"/>
                <a:chExt cx="2943098" cy="338946"/>
              </a:xfrm>
            </p:grpSpPr>
            <p:sp>
              <p:nvSpPr>
                <p:cNvPr id="9" name="Rectangle: Rounded Corners 8">
                  <a:extLst>
                    <a:ext uri="{FF2B5EF4-FFF2-40B4-BE49-F238E27FC236}">
                      <a16:creationId xmlns:a16="http://schemas.microsoft.com/office/drawing/2014/main" id="{634B9B27-8AF5-444C-8B42-FDFF84F3331B}"/>
                    </a:ext>
                  </a:extLst>
                </p:cNvPr>
                <p:cNvSpPr/>
                <p:nvPr/>
              </p:nvSpPr>
              <p:spPr>
                <a:xfrm>
                  <a:off x="8451415" y="4976065"/>
                  <a:ext cx="1963295" cy="118196"/>
                </a:xfrm>
                <a:prstGeom prst="roundRect">
                  <a:avLst/>
                </a:prstGeom>
                <a:solidFill>
                  <a:srgbClr val="FF5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2BCA792-887E-4522-959B-EA8368281B9F}"/>
                    </a:ext>
                  </a:extLst>
                </p:cNvPr>
                <p:cNvSpPr/>
                <p:nvPr/>
              </p:nvSpPr>
              <p:spPr>
                <a:xfrm>
                  <a:off x="8448978" y="5194840"/>
                  <a:ext cx="1963293" cy="118196"/>
                </a:xfrm>
                <a:prstGeom prst="roundRect">
                  <a:avLst/>
                </a:prstGeom>
                <a:solidFill>
                  <a:srgbClr val="FF5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F4E54B1-04C3-4D66-8D76-A0AD15B7D94B}"/>
                    </a:ext>
                  </a:extLst>
                </p:cNvPr>
                <p:cNvSpPr/>
                <p:nvPr/>
              </p:nvSpPr>
              <p:spPr>
                <a:xfrm rot="10800000">
                  <a:off x="7471612" y="4977694"/>
                  <a:ext cx="948839" cy="124032"/>
                </a:xfrm>
                <a:prstGeom prst="round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3535600-9B3A-478A-BE2A-774ABE237FCE}"/>
                    </a:ext>
                  </a:extLst>
                </p:cNvPr>
                <p:cNvSpPr/>
                <p:nvPr/>
              </p:nvSpPr>
              <p:spPr>
                <a:xfrm rot="10800000">
                  <a:off x="7471612" y="5190979"/>
                  <a:ext cx="948839" cy="124032"/>
                </a:xfrm>
                <a:prstGeom prst="roundRect">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147CCA4C-DBDB-4DE9-BBA5-BE4325D5D981}"/>
                  </a:ext>
                </a:extLst>
              </p:cNvPr>
              <p:cNvGrpSpPr/>
              <p:nvPr/>
            </p:nvGrpSpPr>
            <p:grpSpPr>
              <a:xfrm rot="10800000">
                <a:off x="10440798" y="4976065"/>
                <a:ext cx="948839" cy="337317"/>
                <a:chOff x="7624012" y="5130094"/>
                <a:chExt cx="948839" cy="337317"/>
              </a:xfrm>
            </p:grpSpPr>
            <p:sp>
              <p:nvSpPr>
                <p:cNvPr id="7" name="Rectangle: Rounded Corners 6">
                  <a:extLst>
                    <a:ext uri="{FF2B5EF4-FFF2-40B4-BE49-F238E27FC236}">
                      <a16:creationId xmlns:a16="http://schemas.microsoft.com/office/drawing/2014/main" id="{C4432278-2422-42DE-99CF-CE23F5D161DD}"/>
                    </a:ext>
                  </a:extLst>
                </p:cNvPr>
                <p:cNvSpPr/>
                <p:nvPr/>
              </p:nvSpPr>
              <p:spPr>
                <a:xfrm rot="10800000">
                  <a:off x="7624012" y="5130094"/>
                  <a:ext cx="948839" cy="124032"/>
                </a:xfrm>
                <a:prstGeom prst="round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02975F3-94BE-4A7B-B6FB-93C6CFFB82FC}"/>
                    </a:ext>
                  </a:extLst>
                </p:cNvPr>
                <p:cNvSpPr/>
                <p:nvPr/>
              </p:nvSpPr>
              <p:spPr>
                <a:xfrm rot="10800000">
                  <a:off x="7624012" y="5343379"/>
                  <a:ext cx="948839" cy="124032"/>
                </a:xfrm>
                <a:prstGeom prst="roundRect">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 name="Rectangle: Rounded Corners 13">
              <a:extLst>
                <a:ext uri="{FF2B5EF4-FFF2-40B4-BE49-F238E27FC236}">
                  <a16:creationId xmlns:a16="http://schemas.microsoft.com/office/drawing/2014/main" id="{E5E9F843-D0F5-4550-866F-BD5810F5761D}"/>
                </a:ext>
              </a:extLst>
            </p:cNvPr>
            <p:cNvSpPr/>
            <p:nvPr/>
          </p:nvSpPr>
          <p:spPr>
            <a:xfrm rot="10800000">
              <a:off x="3979761" y="5415339"/>
              <a:ext cx="329300" cy="120557"/>
            </a:xfrm>
            <a:prstGeom prst="round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498854C7-D8A9-4019-8190-911FB8CF6FB5}"/>
                </a:ext>
              </a:extLst>
            </p:cNvPr>
            <p:cNvSpPr/>
            <p:nvPr/>
          </p:nvSpPr>
          <p:spPr>
            <a:xfrm>
              <a:off x="8298546" y="5202061"/>
              <a:ext cx="329300" cy="120557"/>
            </a:xfrm>
            <a:prstGeom prst="round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A5B8599A-221D-44E6-A169-01F72C6DB070}"/>
                </a:ext>
              </a:extLst>
            </p:cNvPr>
            <p:cNvSpPr/>
            <p:nvPr/>
          </p:nvSpPr>
          <p:spPr>
            <a:xfrm>
              <a:off x="8301209" y="5417105"/>
              <a:ext cx="329300" cy="120557"/>
            </a:xfrm>
            <a:prstGeom prst="roundRect">
              <a:avLst/>
            </a:pr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3C9DCF34-662E-4A52-874B-F8F3DCDC7926}"/>
                </a:ext>
              </a:extLst>
            </p:cNvPr>
            <p:cNvSpPr/>
            <p:nvPr/>
          </p:nvSpPr>
          <p:spPr>
            <a:xfrm rot="10800000">
              <a:off x="3973327" y="5198286"/>
              <a:ext cx="329300" cy="120557"/>
            </a:xfrm>
            <a:prstGeom prst="roundRect">
              <a:avLst/>
            </a:pr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920295D-E89F-4809-BC54-02A18863E61F}"/>
                </a:ext>
              </a:extLst>
            </p:cNvPr>
            <p:cNvSpPr txBox="1"/>
            <p:nvPr/>
          </p:nvSpPr>
          <p:spPr>
            <a:xfrm>
              <a:off x="3703324" y="4890032"/>
              <a:ext cx="697370" cy="369332"/>
            </a:xfrm>
            <a:prstGeom prst="rect">
              <a:avLst/>
            </a:prstGeom>
            <a:noFill/>
          </p:spPr>
          <p:txBody>
            <a:bodyPr wrap="none" rtlCol="0">
              <a:spAutoFit/>
            </a:bodyPr>
            <a:lstStyle/>
            <a:p>
              <a:r>
                <a:rPr lang="en-US" dirty="0"/>
                <a:t>Index</a:t>
              </a:r>
            </a:p>
          </p:txBody>
        </p:sp>
        <p:sp>
          <p:nvSpPr>
            <p:cNvPr id="35" name="TextBox 34">
              <a:extLst>
                <a:ext uri="{FF2B5EF4-FFF2-40B4-BE49-F238E27FC236}">
                  <a16:creationId xmlns:a16="http://schemas.microsoft.com/office/drawing/2014/main" id="{C7F62465-9A98-4105-98BF-042C7CC984B2}"/>
                </a:ext>
              </a:extLst>
            </p:cNvPr>
            <p:cNvSpPr txBox="1"/>
            <p:nvPr/>
          </p:nvSpPr>
          <p:spPr>
            <a:xfrm>
              <a:off x="4362602" y="4890032"/>
              <a:ext cx="947632" cy="369332"/>
            </a:xfrm>
            <a:prstGeom prst="rect">
              <a:avLst/>
            </a:prstGeom>
            <a:noFill/>
          </p:spPr>
          <p:txBody>
            <a:bodyPr wrap="none" rtlCol="0">
              <a:spAutoFit/>
            </a:bodyPr>
            <a:lstStyle/>
            <a:p>
              <a:r>
                <a:rPr lang="en-US" dirty="0"/>
                <a:t>Adaptor</a:t>
              </a:r>
            </a:p>
          </p:txBody>
        </p:sp>
        <p:sp>
          <p:nvSpPr>
            <p:cNvPr id="36" name="TextBox 35">
              <a:extLst>
                <a:ext uri="{FF2B5EF4-FFF2-40B4-BE49-F238E27FC236}">
                  <a16:creationId xmlns:a16="http://schemas.microsoft.com/office/drawing/2014/main" id="{EC8C7906-EE07-4FA0-BC4E-4FAAA8CB2764}"/>
                </a:ext>
              </a:extLst>
            </p:cNvPr>
            <p:cNvSpPr txBox="1"/>
            <p:nvPr/>
          </p:nvSpPr>
          <p:spPr>
            <a:xfrm>
              <a:off x="5436468" y="4881470"/>
              <a:ext cx="1771191" cy="369332"/>
            </a:xfrm>
            <a:prstGeom prst="rect">
              <a:avLst/>
            </a:prstGeom>
            <a:noFill/>
          </p:spPr>
          <p:txBody>
            <a:bodyPr wrap="none" rtlCol="0">
              <a:spAutoFit/>
            </a:bodyPr>
            <a:lstStyle/>
            <a:p>
              <a:r>
                <a:rPr lang="en-US" dirty="0"/>
                <a:t>dsDNA Fragment</a:t>
              </a:r>
            </a:p>
          </p:txBody>
        </p:sp>
        <p:sp>
          <p:nvSpPr>
            <p:cNvPr id="37" name="TextBox 36">
              <a:extLst>
                <a:ext uri="{FF2B5EF4-FFF2-40B4-BE49-F238E27FC236}">
                  <a16:creationId xmlns:a16="http://schemas.microsoft.com/office/drawing/2014/main" id="{CCE33309-1F2C-43AE-A786-DDBCA83D37D5}"/>
                </a:ext>
              </a:extLst>
            </p:cNvPr>
            <p:cNvSpPr txBox="1"/>
            <p:nvPr/>
          </p:nvSpPr>
          <p:spPr>
            <a:xfrm>
              <a:off x="8203525" y="4883865"/>
              <a:ext cx="697370" cy="369332"/>
            </a:xfrm>
            <a:prstGeom prst="rect">
              <a:avLst/>
            </a:prstGeom>
            <a:noFill/>
          </p:spPr>
          <p:txBody>
            <a:bodyPr wrap="none" rtlCol="0">
              <a:spAutoFit/>
            </a:bodyPr>
            <a:lstStyle/>
            <a:p>
              <a:r>
                <a:rPr lang="en-US" dirty="0"/>
                <a:t>Index</a:t>
              </a:r>
            </a:p>
          </p:txBody>
        </p:sp>
        <p:sp>
          <p:nvSpPr>
            <p:cNvPr id="38" name="TextBox 37">
              <a:extLst>
                <a:ext uri="{FF2B5EF4-FFF2-40B4-BE49-F238E27FC236}">
                  <a16:creationId xmlns:a16="http://schemas.microsoft.com/office/drawing/2014/main" id="{7F3D652D-1143-4190-B985-90FABB88A29F}"/>
                </a:ext>
              </a:extLst>
            </p:cNvPr>
            <p:cNvSpPr txBox="1"/>
            <p:nvPr/>
          </p:nvSpPr>
          <p:spPr>
            <a:xfrm>
              <a:off x="7299157" y="4881470"/>
              <a:ext cx="947632" cy="369332"/>
            </a:xfrm>
            <a:prstGeom prst="rect">
              <a:avLst/>
            </a:prstGeom>
            <a:noFill/>
          </p:spPr>
          <p:txBody>
            <a:bodyPr wrap="none" rtlCol="0">
              <a:spAutoFit/>
            </a:bodyPr>
            <a:lstStyle/>
            <a:p>
              <a:r>
                <a:rPr lang="en-US" dirty="0"/>
                <a:t>Adaptor</a:t>
              </a:r>
            </a:p>
          </p:txBody>
        </p:sp>
      </p:grpSp>
      <p:sp>
        <p:nvSpPr>
          <p:cNvPr id="40" name="TextBox 39">
            <a:extLst>
              <a:ext uri="{FF2B5EF4-FFF2-40B4-BE49-F238E27FC236}">
                <a16:creationId xmlns:a16="http://schemas.microsoft.com/office/drawing/2014/main" id="{A6A5FB6C-D185-498F-9480-1066EAA5B930}"/>
              </a:ext>
            </a:extLst>
          </p:cNvPr>
          <p:cNvSpPr txBox="1"/>
          <p:nvPr/>
        </p:nvSpPr>
        <p:spPr>
          <a:xfrm>
            <a:off x="5735961" y="2422733"/>
            <a:ext cx="5638147" cy="523220"/>
          </a:xfrm>
          <a:prstGeom prst="rect">
            <a:avLst/>
          </a:prstGeom>
          <a:noFill/>
        </p:spPr>
        <p:txBody>
          <a:bodyPr wrap="none" rtlCol="0">
            <a:spAutoFit/>
          </a:bodyPr>
          <a:lstStyle/>
          <a:p>
            <a:r>
              <a:rPr lang="en-US" sz="2800" dirty="0"/>
              <a:t>Anatomy of a finished Illumina library</a:t>
            </a:r>
          </a:p>
        </p:txBody>
      </p:sp>
      <p:grpSp>
        <p:nvGrpSpPr>
          <p:cNvPr id="43" name="Group 42">
            <a:extLst>
              <a:ext uri="{FF2B5EF4-FFF2-40B4-BE49-F238E27FC236}">
                <a16:creationId xmlns:a16="http://schemas.microsoft.com/office/drawing/2014/main" id="{73C59BF4-E703-4016-946F-DE2C8B2BB07F}"/>
              </a:ext>
            </a:extLst>
          </p:cNvPr>
          <p:cNvGrpSpPr/>
          <p:nvPr/>
        </p:nvGrpSpPr>
        <p:grpSpPr>
          <a:xfrm>
            <a:off x="6633989" y="4064190"/>
            <a:ext cx="3918025" cy="338946"/>
            <a:chOff x="7471612" y="4976065"/>
            <a:chExt cx="3918025" cy="338946"/>
          </a:xfrm>
        </p:grpSpPr>
        <p:grpSp>
          <p:nvGrpSpPr>
            <p:cNvPr id="53" name="Group 52">
              <a:extLst>
                <a:ext uri="{FF2B5EF4-FFF2-40B4-BE49-F238E27FC236}">
                  <a16:creationId xmlns:a16="http://schemas.microsoft.com/office/drawing/2014/main" id="{C6DB5590-2D59-42CF-B50A-4D35FCC03A95}"/>
                </a:ext>
              </a:extLst>
            </p:cNvPr>
            <p:cNvGrpSpPr/>
            <p:nvPr/>
          </p:nvGrpSpPr>
          <p:grpSpPr>
            <a:xfrm>
              <a:off x="7471612" y="4976065"/>
              <a:ext cx="2943098" cy="338946"/>
              <a:chOff x="7471612" y="4976065"/>
              <a:chExt cx="2943098" cy="338946"/>
            </a:xfrm>
          </p:grpSpPr>
          <p:sp>
            <p:nvSpPr>
              <p:cNvPr id="57" name="Rectangle: Rounded Corners 56">
                <a:extLst>
                  <a:ext uri="{FF2B5EF4-FFF2-40B4-BE49-F238E27FC236}">
                    <a16:creationId xmlns:a16="http://schemas.microsoft.com/office/drawing/2014/main" id="{45A2B35C-D366-4E50-BE3E-77C0D848D1CB}"/>
                  </a:ext>
                </a:extLst>
              </p:cNvPr>
              <p:cNvSpPr/>
              <p:nvPr/>
            </p:nvSpPr>
            <p:spPr>
              <a:xfrm>
                <a:off x="8451415" y="4976065"/>
                <a:ext cx="1963295" cy="118196"/>
              </a:xfrm>
              <a:prstGeom prst="roundRect">
                <a:avLst/>
              </a:prstGeom>
              <a:solidFill>
                <a:srgbClr val="FF5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2D48AB0-AFB2-471A-B4F0-37D16192A02D}"/>
                  </a:ext>
                </a:extLst>
              </p:cNvPr>
              <p:cNvSpPr/>
              <p:nvPr/>
            </p:nvSpPr>
            <p:spPr>
              <a:xfrm>
                <a:off x="8448978" y="5194840"/>
                <a:ext cx="1963293" cy="118196"/>
              </a:xfrm>
              <a:prstGeom prst="roundRect">
                <a:avLst/>
              </a:prstGeom>
              <a:solidFill>
                <a:srgbClr val="FF5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56CB224E-CA16-479D-91A0-F28858A5804F}"/>
                  </a:ext>
                </a:extLst>
              </p:cNvPr>
              <p:cNvSpPr/>
              <p:nvPr/>
            </p:nvSpPr>
            <p:spPr>
              <a:xfrm rot="10800000">
                <a:off x="7471612" y="4977694"/>
                <a:ext cx="948839" cy="124032"/>
              </a:xfrm>
              <a:prstGeom prst="round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85DE9ED8-0AF5-41F7-97E9-D2C666735E5B}"/>
                  </a:ext>
                </a:extLst>
              </p:cNvPr>
              <p:cNvSpPr/>
              <p:nvPr/>
            </p:nvSpPr>
            <p:spPr>
              <a:xfrm rot="10800000">
                <a:off x="7471612" y="5190979"/>
                <a:ext cx="948839" cy="124032"/>
              </a:xfrm>
              <a:prstGeom prst="roundRect">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16D92D10-F99C-41F2-9C7D-014755D50CA3}"/>
                </a:ext>
              </a:extLst>
            </p:cNvPr>
            <p:cNvGrpSpPr/>
            <p:nvPr/>
          </p:nvGrpSpPr>
          <p:grpSpPr>
            <a:xfrm rot="10800000">
              <a:off x="10440798" y="4976065"/>
              <a:ext cx="948839" cy="337317"/>
              <a:chOff x="7624012" y="5130094"/>
              <a:chExt cx="948839" cy="337317"/>
            </a:xfrm>
          </p:grpSpPr>
          <p:sp>
            <p:nvSpPr>
              <p:cNvPr id="55" name="Rectangle: Rounded Corners 54">
                <a:extLst>
                  <a:ext uri="{FF2B5EF4-FFF2-40B4-BE49-F238E27FC236}">
                    <a16:creationId xmlns:a16="http://schemas.microsoft.com/office/drawing/2014/main" id="{E942F995-C571-4488-BF32-E79E6CDFF7BF}"/>
                  </a:ext>
                </a:extLst>
              </p:cNvPr>
              <p:cNvSpPr/>
              <p:nvPr/>
            </p:nvSpPr>
            <p:spPr>
              <a:xfrm rot="10800000">
                <a:off x="7624012" y="5130094"/>
                <a:ext cx="948839" cy="124032"/>
              </a:xfrm>
              <a:prstGeom prst="round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B70D0FF-4660-4EE9-A81C-7CC6F8D07A66}"/>
                  </a:ext>
                </a:extLst>
              </p:cNvPr>
              <p:cNvSpPr/>
              <p:nvPr/>
            </p:nvSpPr>
            <p:spPr>
              <a:xfrm rot="10800000">
                <a:off x="7624012" y="5343379"/>
                <a:ext cx="948839" cy="124032"/>
              </a:xfrm>
              <a:prstGeom prst="roundRect">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Rectangle: Rounded Corners 43">
            <a:extLst>
              <a:ext uri="{FF2B5EF4-FFF2-40B4-BE49-F238E27FC236}">
                <a16:creationId xmlns:a16="http://schemas.microsoft.com/office/drawing/2014/main" id="{46532A0A-130D-41CD-835B-8530E358E068}"/>
              </a:ext>
            </a:extLst>
          </p:cNvPr>
          <p:cNvSpPr/>
          <p:nvPr/>
        </p:nvSpPr>
        <p:spPr>
          <a:xfrm rot="10800000">
            <a:off x="5411085" y="4307573"/>
            <a:ext cx="1188720" cy="91440"/>
          </a:xfrm>
          <a:prstGeom prst="roundRect">
            <a:avLst/>
          </a:prstGeom>
          <a:solidFill>
            <a:srgbClr val="E5C1E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2F87ACFE-D0D4-447F-88E8-4AA3762409F8}"/>
              </a:ext>
            </a:extLst>
          </p:cNvPr>
          <p:cNvSpPr/>
          <p:nvPr/>
        </p:nvSpPr>
        <p:spPr>
          <a:xfrm>
            <a:off x="10589290" y="4065177"/>
            <a:ext cx="1188720" cy="91440"/>
          </a:xfrm>
          <a:prstGeom prst="roundRect">
            <a:avLst/>
          </a:prstGeom>
          <a:solidFill>
            <a:srgbClr val="E5C1E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D9F138EE-7F22-4AE7-9BC9-9967355D700B}"/>
              </a:ext>
            </a:extLst>
          </p:cNvPr>
          <p:cNvSpPr/>
          <p:nvPr/>
        </p:nvSpPr>
        <p:spPr>
          <a:xfrm>
            <a:off x="10591953" y="4280222"/>
            <a:ext cx="914400" cy="120557"/>
          </a:xfrm>
          <a:prstGeom prst="roundRect">
            <a:avLst/>
          </a:prstGeom>
          <a:solidFill>
            <a:srgbClr val="E5C1E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1DDED48D-F92A-41D8-82DB-5F65E4A2B2A5}"/>
              </a:ext>
            </a:extLst>
          </p:cNvPr>
          <p:cNvSpPr/>
          <p:nvPr/>
        </p:nvSpPr>
        <p:spPr>
          <a:xfrm rot="10800000">
            <a:off x="5678971" y="4061403"/>
            <a:ext cx="914400" cy="120557"/>
          </a:xfrm>
          <a:prstGeom prst="roundRect">
            <a:avLst/>
          </a:prstGeom>
          <a:solidFill>
            <a:srgbClr val="E5C1E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5FB89D16-A957-4149-8DB7-8D8D2790EC70}"/>
              </a:ext>
            </a:extLst>
          </p:cNvPr>
          <p:cNvSpPr txBox="1"/>
          <p:nvPr/>
        </p:nvSpPr>
        <p:spPr>
          <a:xfrm>
            <a:off x="6767589" y="3737488"/>
            <a:ext cx="697370" cy="369332"/>
          </a:xfrm>
          <a:prstGeom prst="rect">
            <a:avLst/>
          </a:prstGeom>
          <a:noFill/>
        </p:spPr>
        <p:txBody>
          <a:bodyPr wrap="none" rtlCol="0">
            <a:spAutoFit/>
          </a:bodyPr>
          <a:lstStyle/>
          <a:p>
            <a:r>
              <a:rPr lang="en-US" dirty="0"/>
              <a:t>Index</a:t>
            </a:r>
          </a:p>
        </p:txBody>
      </p:sp>
      <p:sp>
        <p:nvSpPr>
          <p:cNvPr id="50" name="TextBox 49">
            <a:extLst>
              <a:ext uri="{FF2B5EF4-FFF2-40B4-BE49-F238E27FC236}">
                <a16:creationId xmlns:a16="http://schemas.microsoft.com/office/drawing/2014/main" id="{49E903E1-8FD1-433F-A440-0D5B5E771B4A}"/>
              </a:ext>
            </a:extLst>
          </p:cNvPr>
          <p:cNvSpPr txBox="1"/>
          <p:nvPr/>
        </p:nvSpPr>
        <p:spPr>
          <a:xfrm>
            <a:off x="7727212" y="3744587"/>
            <a:ext cx="1771191" cy="369332"/>
          </a:xfrm>
          <a:prstGeom prst="rect">
            <a:avLst/>
          </a:prstGeom>
          <a:noFill/>
        </p:spPr>
        <p:txBody>
          <a:bodyPr wrap="none" rtlCol="0">
            <a:spAutoFit/>
          </a:bodyPr>
          <a:lstStyle/>
          <a:p>
            <a:r>
              <a:rPr lang="en-US" dirty="0"/>
              <a:t>dsDNA Fragment</a:t>
            </a:r>
          </a:p>
        </p:txBody>
      </p:sp>
      <p:sp>
        <p:nvSpPr>
          <p:cNvPr id="51" name="TextBox 50">
            <a:extLst>
              <a:ext uri="{FF2B5EF4-FFF2-40B4-BE49-F238E27FC236}">
                <a16:creationId xmlns:a16="http://schemas.microsoft.com/office/drawing/2014/main" id="{1C721B10-9A61-44C4-88C4-4540738553A6}"/>
              </a:ext>
            </a:extLst>
          </p:cNvPr>
          <p:cNvSpPr txBox="1"/>
          <p:nvPr/>
        </p:nvSpPr>
        <p:spPr>
          <a:xfrm>
            <a:off x="9715032" y="3739814"/>
            <a:ext cx="697370" cy="369332"/>
          </a:xfrm>
          <a:prstGeom prst="rect">
            <a:avLst/>
          </a:prstGeom>
          <a:noFill/>
        </p:spPr>
        <p:txBody>
          <a:bodyPr wrap="none" rtlCol="0">
            <a:spAutoFit/>
          </a:bodyPr>
          <a:lstStyle/>
          <a:p>
            <a:r>
              <a:rPr lang="en-US" dirty="0"/>
              <a:t>Index</a:t>
            </a:r>
          </a:p>
        </p:txBody>
      </p:sp>
      <p:sp>
        <p:nvSpPr>
          <p:cNvPr id="61" name="TextBox 60">
            <a:extLst>
              <a:ext uri="{FF2B5EF4-FFF2-40B4-BE49-F238E27FC236}">
                <a16:creationId xmlns:a16="http://schemas.microsoft.com/office/drawing/2014/main" id="{9177DA96-52A4-4C5E-9BCD-465A048226AF}"/>
              </a:ext>
            </a:extLst>
          </p:cNvPr>
          <p:cNvSpPr txBox="1"/>
          <p:nvPr/>
        </p:nvSpPr>
        <p:spPr>
          <a:xfrm>
            <a:off x="5907752" y="4363838"/>
            <a:ext cx="5604483" cy="523220"/>
          </a:xfrm>
          <a:prstGeom prst="rect">
            <a:avLst/>
          </a:prstGeom>
          <a:noFill/>
        </p:spPr>
        <p:txBody>
          <a:bodyPr wrap="none" rtlCol="0">
            <a:spAutoFit/>
          </a:bodyPr>
          <a:lstStyle/>
          <a:p>
            <a:r>
              <a:rPr lang="en-US" sz="2800" dirty="0"/>
              <a:t>Anatomy of a finished </a:t>
            </a:r>
            <a:r>
              <a:rPr lang="en-US" sz="2800" dirty="0" err="1"/>
              <a:t>MinION</a:t>
            </a:r>
            <a:r>
              <a:rPr lang="en-US" sz="2800" dirty="0"/>
              <a:t> library</a:t>
            </a:r>
          </a:p>
        </p:txBody>
      </p:sp>
      <p:sp>
        <p:nvSpPr>
          <p:cNvPr id="63" name="Chord 62">
            <a:extLst>
              <a:ext uri="{FF2B5EF4-FFF2-40B4-BE49-F238E27FC236}">
                <a16:creationId xmlns:a16="http://schemas.microsoft.com/office/drawing/2014/main" id="{93053910-45B6-4CED-9F6C-81EB0F11FBF6}"/>
              </a:ext>
            </a:extLst>
          </p:cNvPr>
          <p:cNvSpPr/>
          <p:nvPr/>
        </p:nvSpPr>
        <p:spPr>
          <a:xfrm rot="20577538">
            <a:off x="5187933" y="4312958"/>
            <a:ext cx="640080" cy="640080"/>
          </a:xfrm>
          <a:prstGeom prst="chord">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hord 63">
            <a:extLst>
              <a:ext uri="{FF2B5EF4-FFF2-40B4-BE49-F238E27FC236}">
                <a16:creationId xmlns:a16="http://schemas.microsoft.com/office/drawing/2014/main" id="{54E47BFB-95D6-4B4F-B1FA-46FF2BB21F18}"/>
              </a:ext>
            </a:extLst>
          </p:cNvPr>
          <p:cNvSpPr/>
          <p:nvPr/>
        </p:nvSpPr>
        <p:spPr>
          <a:xfrm rot="9833494">
            <a:off x="11366254" y="3532002"/>
            <a:ext cx="640080" cy="640080"/>
          </a:xfrm>
          <a:prstGeom prst="chord">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6D1CDCD-44BF-4F34-A0B5-81E09646A807}"/>
              </a:ext>
            </a:extLst>
          </p:cNvPr>
          <p:cNvSpPr txBox="1"/>
          <p:nvPr/>
        </p:nvSpPr>
        <p:spPr>
          <a:xfrm>
            <a:off x="4750618" y="5226396"/>
            <a:ext cx="1514710" cy="369332"/>
          </a:xfrm>
          <a:prstGeom prst="rect">
            <a:avLst/>
          </a:prstGeom>
          <a:noFill/>
        </p:spPr>
        <p:txBody>
          <a:bodyPr wrap="none" rtlCol="0">
            <a:spAutoFit/>
          </a:bodyPr>
          <a:lstStyle/>
          <a:p>
            <a:r>
              <a:rPr lang="en-US" dirty="0"/>
              <a:t>Motor Protein</a:t>
            </a:r>
          </a:p>
        </p:txBody>
      </p:sp>
      <p:cxnSp>
        <p:nvCxnSpPr>
          <p:cNvPr id="67" name="Straight Arrow Connector 66">
            <a:extLst>
              <a:ext uri="{FF2B5EF4-FFF2-40B4-BE49-F238E27FC236}">
                <a16:creationId xmlns:a16="http://schemas.microsoft.com/office/drawing/2014/main" id="{8593FB5E-E412-4862-A013-67B699FA7C0F}"/>
              </a:ext>
            </a:extLst>
          </p:cNvPr>
          <p:cNvCxnSpPr>
            <a:cxnSpLocks/>
          </p:cNvCxnSpPr>
          <p:nvPr/>
        </p:nvCxnSpPr>
        <p:spPr>
          <a:xfrm flipV="1">
            <a:off x="5426987" y="4963693"/>
            <a:ext cx="0" cy="3281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08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119" y="2846943"/>
            <a:ext cx="11544300" cy="881784"/>
          </a:xfrm>
        </p:spPr>
        <p:txBody>
          <a:bodyPr>
            <a:normAutofit fontScale="90000"/>
          </a:bodyPr>
          <a:lstStyle/>
          <a:p>
            <a:pPr algn="ctr"/>
            <a:r>
              <a:rPr lang="en-US" sz="6000" dirty="0">
                <a:solidFill>
                  <a:schemeClr val="bg1"/>
                </a:solidFill>
                <a:latin typeface="+mn-lt"/>
              </a:rPr>
              <a:t>Sequencing</a:t>
            </a:r>
          </a:p>
        </p:txBody>
      </p:sp>
    </p:spTree>
    <p:extLst>
      <p:ext uri="{BB962C8B-B14F-4D97-AF65-F5344CB8AC3E}">
        <p14:creationId xmlns:p14="http://schemas.microsoft.com/office/powerpoint/2010/main" val="281629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33C5C20-FC0F-4FA6-AC1D-9DC013CF9746}"/>
              </a:ext>
            </a:extLst>
          </p:cNvPr>
          <p:cNvSpPr>
            <a:spLocks noGrp="1"/>
          </p:cNvSpPr>
          <p:nvPr>
            <p:ph type="body" idx="1"/>
          </p:nvPr>
        </p:nvSpPr>
        <p:spPr/>
        <p:txBody>
          <a:bodyPr>
            <a:normAutofit/>
          </a:bodyPr>
          <a:lstStyle/>
          <a:p>
            <a:r>
              <a:rPr lang="en-US" sz="3200" dirty="0"/>
              <a:t>Illumina platforms (</a:t>
            </a:r>
            <a:r>
              <a:rPr lang="en-US" sz="3200" dirty="0" err="1"/>
              <a:t>MiSeq</a:t>
            </a:r>
            <a:r>
              <a:rPr lang="en-US" sz="3200" dirty="0"/>
              <a: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sz="half" idx="2"/>
          </p:nvPr>
        </p:nvSpPr>
        <p:spPr/>
        <p:txBody>
          <a:bodyPr>
            <a:normAutofit/>
          </a:bodyPr>
          <a:lstStyle/>
          <a:p>
            <a:r>
              <a:rPr lang="en-US" dirty="0"/>
              <a:t>Read length: 25-300 </a:t>
            </a:r>
            <a:r>
              <a:rPr lang="en-US" dirty="0" err="1"/>
              <a:t>b.p.</a:t>
            </a:r>
            <a:endParaRPr lang="en-US" dirty="0"/>
          </a:p>
          <a:p>
            <a:r>
              <a:rPr lang="en-US" dirty="0"/>
              <a:t>Read Quality: Q30</a:t>
            </a:r>
          </a:p>
          <a:p>
            <a:r>
              <a:rPr lang="en-US" dirty="0"/>
              <a:t>Output: 1-15Gb</a:t>
            </a:r>
          </a:p>
          <a:p>
            <a:r>
              <a:rPr lang="en-US" dirty="0"/>
              <a:t>Initial Cost: ??? ($100,000)</a:t>
            </a:r>
          </a:p>
          <a:p>
            <a:r>
              <a:rPr lang="en-US" dirty="0" err="1"/>
              <a:t>Flowcell</a:t>
            </a:r>
            <a:r>
              <a:rPr lang="en-US" dirty="0"/>
              <a:t> Cost: $1,000-1,600</a:t>
            </a:r>
          </a:p>
        </p:txBody>
      </p:sp>
      <p:sp>
        <p:nvSpPr>
          <p:cNvPr id="10" name="Text Placeholder 9">
            <a:extLst>
              <a:ext uri="{FF2B5EF4-FFF2-40B4-BE49-F238E27FC236}">
                <a16:creationId xmlns:a16="http://schemas.microsoft.com/office/drawing/2014/main" id="{15298DD1-C9F4-4089-91CE-0F1C9E0DEC1C}"/>
              </a:ext>
            </a:extLst>
          </p:cNvPr>
          <p:cNvSpPr>
            <a:spLocks noGrp="1"/>
          </p:cNvSpPr>
          <p:nvPr>
            <p:ph type="body" sz="quarter" idx="3"/>
          </p:nvPr>
        </p:nvSpPr>
        <p:spPr/>
        <p:txBody>
          <a:bodyPr>
            <a:normAutofit/>
          </a:bodyPr>
          <a:lstStyle/>
          <a:p>
            <a:r>
              <a:rPr lang="en-US" sz="3200" dirty="0"/>
              <a:t>ONT Platforms (</a:t>
            </a:r>
            <a:r>
              <a:rPr lang="en-US" sz="3200" dirty="0" err="1"/>
              <a:t>MinION</a:t>
            </a:r>
            <a:r>
              <a:rPr lang="en-US" sz="3200" dirty="0"/>
              <a:t>)</a:t>
            </a:r>
          </a:p>
        </p:txBody>
      </p:sp>
      <p:sp>
        <p:nvSpPr>
          <p:cNvPr id="11" name="Content Placeholder 10">
            <a:extLst>
              <a:ext uri="{FF2B5EF4-FFF2-40B4-BE49-F238E27FC236}">
                <a16:creationId xmlns:a16="http://schemas.microsoft.com/office/drawing/2014/main" id="{27098FFD-E1B1-40F5-B982-7A10D5D01169}"/>
              </a:ext>
            </a:extLst>
          </p:cNvPr>
          <p:cNvSpPr>
            <a:spLocks noGrp="1"/>
          </p:cNvSpPr>
          <p:nvPr>
            <p:ph sz="quarter" idx="4"/>
          </p:nvPr>
        </p:nvSpPr>
        <p:spPr/>
        <p:txBody>
          <a:bodyPr>
            <a:normAutofit/>
          </a:bodyPr>
          <a:lstStyle/>
          <a:p>
            <a:r>
              <a:rPr lang="en-US" dirty="0"/>
              <a:t>Read Length: Varies (up to Mb)</a:t>
            </a:r>
          </a:p>
          <a:p>
            <a:r>
              <a:rPr lang="en-US" dirty="0"/>
              <a:t>Read Quality: ~Q10</a:t>
            </a:r>
          </a:p>
          <a:p>
            <a:r>
              <a:rPr lang="en-US" dirty="0"/>
              <a:t>Output: Varies (up to 10’s Gb)</a:t>
            </a:r>
          </a:p>
          <a:p>
            <a:r>
              <a:rPr lang="en-US" dirty="0"/>
              <a:t>Initial Cost: $1,000</a:t>
            </a:r>
          </a:p>
          <a:p>
            <a:r>
              <a:rPr lang="en-US" dirty="0" err="1"/>
              <a:t>Flowcell</a:t>
            </a:r>
            <a:r>
              <a:rPr lang="en-US" dirty="0"/>
              <a:t> Cost: $500-900</a:t>
            </a:r>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sp>
        <p:nvSpPr>
          <p:cNvPr id="14" name="Title 1">
            <a:extLst>
              <a:ext uri="{FF2B5EF4-FFF2-40B4-BE49-F238E27FC236}">
                <a16:creationId xmlns:a16="http://schemas.microsoft.com/office/drawing/2014/main" id="{8F988BA1-D686-4C33-8712-09F4F6D5E7B5}"/>
              </a:ext>
            </a:extLst>
          </p:cNvPr>
          <p:cNvSpPr>
            <a:spLocks noGrp="1"/>
          </p:cNvSpPr>
          <p:nvPr>
            <p:ph type="title"/>
          </p:nvPr>
        </p:nvSpPr>
        <p:spPr>
          <a:xfrm>
            <a:off x="0" y="0"/>
            <a:ext cx="10515600" cy="1325563"/>
          </a:xfrm>
        </p:spPr>
        <p:txBody>
          <a:bodyPr/>
          <a:lstStyle/>
          <a:p>
            <a:r>
              <a:rPr lang="en-US" dirty="0"/>
              <a:t>Illumina vs ONT</a:t>
            </a:r>
          </a:p>
        </p:txBody>
      </p:sp>
    </p:spTree>
    <p:extLst>
      <p:ext uri="{BB962C8B-B14F-4D97-AF65-F5344CB8AC3E}">
        <p14:creationId xmlns:p14="http://schemas.microsoft.com/office/powerpoint/2010/main" val="2840017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1873-F756-42CB-89C3-95C847576112}"/>
              </a:ext>
            </a:extLst>
          </p:cNvPr>
          <p:cNvSpPr>
            <a:spLocks noGrp="1"/>
          </p:cNvSpPr>
          <p:nvPr>
            <p:ph type="title"/>
          </p:nvPr>
        </p:nvSpPr>
        <p:spPr/>
        <p:txBody>
          <a:bodyPr/>
          <a:lstStyle/>
          <a:p>
            <a:r>
              <a:rPr lang="en-US" dirty="0"/>
              <a:t>Class Discussion</a:t>
            </a:r>
          </a:p>
        </p:txBody>
      </p:sp>
      <p:sp>
        <p:nvSpPr>
          <p:cNvPr id="3" name="Content Placeholder 2">
            <a:extLst>
              <a:ext uri="{FF2B5EF4-FFF2-40B4-BE49-F238E27FC236}">
                <a16:creationId xmlns:a16="http://schemas.microsoft.com/office/drawing/2014/main" id="{681F855B-8E08-41EF-ADBF-A3DE78C3ABA4}"/>
              </a:ext>
            </a:extLst>
          </p:cNvPr>
          <p:cNvSpPr>
            <a:spLocks noGrp="1"/>
          </p:cNvSpPr>
          <p:nvPr>
            <p:ph idx="1"/>
          </p:nvPr>
        </p:nvSpPr>
        <p:spPr/>
        <p:txBody>
          <a:bodyPr/>
          <a:lstStyle/>
          <a:p>
            <a:r>
              <a:rPr lang="en-US" dirty="0"/>
              <a:t>From the videos posted before class and the previous lecture, what are some key differences in Illumina sequencing and Nanopore sequencing?</a:t>
            </a:r>
          </a:p>
        </p:txBody>
      </p:sp>
    </p:spTree>
    <p:extLst>
      <p:ext uri="{BB962C8B-B14F-4D97-AF65-F5344CB8AC3E}">
        <p14:creationId xmlns:p14="http://schemas.microsoft.com/office/powerpoint/2010/main" val="3269089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D0F8F-4DB0-400D-97E0-BE0CC0F1E63F}"/>
              </a:ext>
            </a:extLst>
          </p:cNvPr>
          <p:cNvGrpSpPr/>
          <p:nvPr/>
        </p:nvGrpSpPr>
        <p:grpSpPr>
          <a:xfrm>
            <a:off x="104642" y="0"/>
            <a:ext cx="4802258" cy="6845333"/>
            <a:chOff x="3694871" y="0"/>
            <a:chExt cx="4802258" cy="6845333"/>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3694871"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4864608" y="2583556"/>
              <a:ext cx="2487168" cy="14804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TextBox 43">
            <a:extLst>
              <a:ext uri="{FF2B5EF4-FFF2-40B4-BE49-F238E27FC236}">
                <a16:creationId xmlns:a16="http://schemas.microsoft.com/office/drawing/2014/main" id="{927794EF-306E-4C39-ADBE-4425B75F1D3A}"/>
              </a:ext>
            </a:extLst>
          </p:cNvPr>
          <p:cNvSpPr txBox="1"/>
          <p:nvPr/>
        </p:nvSpPr>
        <p:spPr>
          <a:xfrm>
            <a:off x="4906901" y="40925"/>
            <a:ext cx="7285100" cy="5509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Sequencing platforms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Illumina</a:t>
            </a:r>
          </a:p>
          <a:p>
            <a:pPr marL="914400" lvl="1" indent="-457200">
              <a:buFont typeface="Arial" panose="020B0604020202020204" pitchFamily="34" charset="0"/>
              <a:buChar char="•"/>
            </a:pPr>
            <a:r>
              <a:rPr lang="en-US" sz="3200" dirty="0" err="1">
                <a:solidFill>
                  <a:prstClr val="black"/>
                </a:solidFill>
                <a:latin typeface="Calibri" panose="020F0502020204030204"/>
              </a:rPr>
              <a:t>iSeq</a:t>
            </a:r>
            <a:endParaRPr lang="en-US" sz="3200" dirty="0">
              <a:solidFill>
                <a:prstClr val="black"/>
              </a:solidFill>
              <a:latin typeface="Calibri" panose="020F0502020204030204"/>
            </a:endParaRPr>
          </a:p>
          <a:p>
            <a:pPr marL="914400" lvl="1" indent="-457200">
              <a:buFont typeface="Arial" panose="020B0604020202020204" pitchFamily="34" charset="0"/>
              <a:buChar char="•"/>
            </a:pPr>
            <a:r>
              <a:rPr kumimoji="0" lang="en-US" sz="3200" i="0" u="none" strike="noStrike" kern="1200" cap="none" spc="0" normalizeH="0" baseline="0" noProof="0" dirty="0" err="1">
                <a:ln>
                  <a:noFill/>
                </a:ln>
                <a:solidFill>
                  <a:prstClr val="black"/>
                </a:solidFill>
                <a:effectLst/>
                <a:uLnTx/>
                <a:uFillTx/>
                <a:latin typeface="Calibri" panose="020F0502020204030204"/>
                <a:ea typeface="+mn-ea"/>
                <a:cs typeface="+mn-cs"/>
              </a:rPr>
              <a:t>MiSeq</a:t>
            </a:r>
            <a:endPar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buFont typeface="Arial" panose="020B0604020202020204" pitchFamily="34" charset="0"/>
              <a:buChar char="•"/>
            </a:pPr>
            <a:r>
              <a:rPr lang="en-US" sz="3200" dirty="0" err="1">
                <a:solidFill>
                  <a:prstClr val="black"/>
                </a:solidFill>
                <a:latin typeface="Calibri" panose="020F0502020204030204"/>
              </a:rPr>
              <a:t>NextSeq</a:t>
            </a:r>
            <a:endParaRPr lang="en-US" sz="3200" dirty="0">
              <a:solidFill>
                <a:prstClr val="black"/>
              </a:solidFill>
              <a:latin typeface="Calibri" panose="020F0502020204030204"/>
            </a:endParaRPr>
          </a:p>
          <a:p>
            <a:pPr marL="914400" lvl="1" indent="-457200">
              <a:buFont typeface="Arial" panose="020B0604020202020204" pitchFamily="34" charset="0"/>
              <a:buChar char="•"/>
            </a:pPr>
            <a:r>
              <a:rPr kumimoji="0" lang="en-US" sz="3200" i="0" u="none" strike="noStrike" kern="1200" cap="none" spc="0" normalizeH="0" baseline="0" noProof="0" dirty="0" err="1">
                <a:ln>
                  <a:noFill/>
                </a:ln>
                <a:solidFill>
                  <a:prstClr val="black"/>
                </a:solidFill>
                <a:effectLst/>
                <a:uLnTx/>
                <a:uFillTx/>
                <a:latin typeface="Calibri" panose="020F0502020204030204"/>
                <a:ea typeface="+mn-ea"/>
                <a:cs typeface="+mn-cs"/>
              </a:rPr>
              <a:t>HiSeq</a:t>
            </a:r>
            <a:endPar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buFont typeface="Arial" panose="020B0604020202020204" pitchFamily="34" charset="0"/>
              <a:buChar char="•"/>
            </a:pPr>
            <a:r>
              <a:rPr lang="en-US" sz="3200" dirty="0" err="1">
                <a:solidFill>
                  <a:prstClr val="black"/>
                </a:solidFill>
                <a:latin typeface="Calibri" panose="020F0502020204030204"/>
              </a:rPr>
              <a:t>NovaSeq</a:t>
            </a:r>
            <a:endPar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Oxford Nano</a:t>
            </a:r>
            <a:r>
              <a:rPr lang="en-US" sz="3200" b="1" dirty="0">
                <a:solidFill>
                  <a:prstClr val="black"/>
                </a:solidFill>
                <a:latin typeface="Calibri" panose="020F0502020204030204"/>
              </a:rPr>
              <a:t>pore Technologies</a:t>
            </a:r>
          </a:p>
          <a:p>
            <a:pPr marL="914400" lvl="1" indent="-457200">
              <a:buFont typeface="Arial" panose="020B0604020202020204" pitchFamily="34" charset="0"/>
              <a:buChar char="•"/>
            </a:pPr>
            <a:r>
              <a:rPr kumimoji="0" lang="en-US" sz="3200" i="0" u="none" strike="noStrike" kern="1200" cap="none" spc="0" normalizeH="0" baseline="0" noProof="0" dirty="0" err="1">
                <a:ln>
                  <a:noFill/>
                </a:ln>
                <a:solidFill>
                  <a:prstClr val="black"/>
                </a:solidFill>
                <a:effectLst/>
                <a:uLnTx/>
                <a:uFillTx/>
                <a:latin typeface="Calibri" panose="020F0502020204030204"/>
                <a:ea typeface="+mn-ea"/>
                <a:cs typeface="+mn-cs"/>
              </a:rPr>
              <a:t>MinION</a:t>
            </a:r>
            <a:endPar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14400" lvl="1" indent="-457200">
              <a:buFont typeface="Arial" panose="020B0604020202020204" pitchFamily="34" charset="0"/>
              <a:buChar char="•"/>
            </a:pPr>
            <a:r>
              <a:rPr lang="en-US" sz="3200" dirty="0" err="1">
                <a:solidFill>
                  <a:prstClr val="black"/>
                </a:solidFill>
                <a:latin typeface="Calibri" panose="020F0502020204030204"/>
              </a:rPr>
              <a:t>GridION</a:t>
            </a:r>
            <a:endParaRPr lang="en-US" sz="3200" dirty="0">
              <a:solidFill>
                <a:prstClr val="black"/>
              </a:solidFill>
              <a:latin typeface="Calibri" panose="020F0502020204030204"/>
            </a:endParaRPr>
          </a:p>
          <a:p>
            <a:pPr marL="914400" lvl="1" indent="-457200">
              <a:buFont typeface="Arial" panose="020B0604020202020204" pitchFamily="34" charset="0"/>
              <a:buChar char="•"/>
            </a:pPr>
            <a:r>
              <a:rPr kumimoji="0" lang="en-US" sz="3200" i="0" u="none" strike="noStrike" kern="1200" cap="none" spc="0" normalizeH="0" baseline="0" noProof="0" dirty="0" err="1">
                <a:ln>
                  <a:noFill/>
                </a:ln>
                <a:solidFill>
                  <a:prstClr val="black"/>
                </a:solidFill>
                <a:effectLst/>
                <a:uLnTx/>
                <a:uFillTx/>
                <a:latin typeface="Calibri" panose="020F0502020204030204"/>
                <a:ea typeface="+mn-ea"/>
                <a:cs typeface="+mn-cs"/>
              </a:rPr>
              <a:t>PromethION</a:t>
            </a:r>
            <a:endParaRPr kumimoji="0" lang="en-US" sz="32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186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55BE-ED8E-453B-8452-DF1CEFBB5952}"/>
              </a:ext>
            </a:extLst>
          </p:cNvPr>
          <p:cNvSpPr>
            <a:spLocks noGrp="1"/>
          </p:cNvSpPr>
          <p:nvPr>
            <p:ph type="title"/>
          </p:nvPr>
        </p:nvSpPr>
        <p:spPr/>
        <p:txBody>
          <a:bodyPr/>
          <a:lstStyle/>
          <a:p>
            <a:r>
              <a:rPr lang="en-US" dirty="0"/>
              <a:t>Illumina Sequencing</a:t>
            </a:r>
          </a:p>
        </p:txBody>
      </p:sp>
      <p:pic>
        <p:nvPicPr>
          <p:cNvPr id="1026" name="Picture 2" descr="Image result for illumina sequencing">
            <a:extLst>
              <a:ext uri="{FF2B5EF4-FFF2-40B4-BE49-F238E27FC236}">
                <a16:creationId xmlns:a16="http://schemas.microsoft.com/office/drawing/2014/main" id="{3B5D5B9E-1949-409D-A4E0-4E72A5AF68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23"/>
          <a:stretch/>
        </p:blipFill>
        <p:spPr bwMode="auto">
          <a:xfrm>
            <a:off x="2590800" y="1532573"/>
            <a:ext cx="7010400" cy="365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193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DEED-ADF2-46BE-BFD8-0F004DFAE938}"/>
              </a:ext>
            </a:extLst>
          </p:cNvPr>
          <p:cNvSpPr>
            <a:spLocks noGrp="1"/>
          </p:cNvSpPr>
          <p:nvPr>
            <p:ph type="title"/>
          </p:nvPr>
        </p:nvSpPr>
        <p:spPr/>
        <p:txBody>
          <a:bodyPr/>
          <a:lstStyle/>
          <a:p>
            <a:r>
              <a:rPr lang="en-US" dirty="0" err="1"/>
              <a:t>MinION</a:t>
            </a:r>
            <a:r>
              <a:rPr lang="en-US" dirty="0"/>
              <a:t> Sequencing</a:t>
            </a:r>
          </a:p>
        </p:txBody>
      </p:sp>
      <p:pic>
        <p:nvPicPr>
          <p:cNvPr id="4" name="Picture 6" descr="https://lh5.googleusercontent.com/I5EtU7GiXLwC0Ig5stzGvbiWyvG1IvbbBXyuSVR_NOlQzaxlxxIU4vJnnFB8fq-3hr010TiXk3WHm6ImjJTnKX_S7mGZmNIXLoYK1drtNQ2Mub8Dq4DP0cg8e44j0CuwAh8tZhla7eY">
            <a:extLst>
              <a:ext uri="{FF2B5EF4-FFF2-40B4-BE49-F238E27FC236}">
                <a16:creationId xmlns:a16="http://schemas.microsoft.com/office/drawing/2014/main" id="{DF93EB15-FBAF-4A5C-B03A-AFECFAD7F972}"/>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5916" y="1690688"/>
            <a:ext cx="8980168" cy="39404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CABD6F-D7F3-41C6-8EC6-03AC923604C7}"/>
              </a:ext>
            </a:extLst>
          </p:cNvPr>
          <p:cNvSpPr txBox="1"/>
          <p:nvPr/>
        </p:nvSpPr>
        <p:spPr>
          <a:xfrm>
            <a:off x="6096000" y="5744840"/>
            <a:ext cx="2476960" cy="246221"/>
          </a:xfrm>
          <a:prstGeom prst="rect">
            <a:avLst/>
          </a:prstGeom>
          <a:noFill/>
        </p:spPr>
        <p:txBody>
          <a:bodyPr wrap="none" rtlCol="0">
            <a:spAutoFit/>
          </a:bodyPr>
          <a:lstStyle/>
          <a:p>
            <a:r>
              <a:rPr lang="en-US" sz="1000" dirty="0"/>
              <a:t>Photo credit: Oxford nanopore technologies</a:t>
            </a:r>
          </a:p>
        </p:txBody>
      </p:sp>
    </p:spTree>
    <p:extLst>
      <p:ext uri="{BB962C8B-B14F-4D97-AF65-F5344CB8AC3E}">
        <p14:creationId xmlns:p14="http://schemas.microsoft.com/office/powerpoint/2010/main" val="1717002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91C7-216E-413A-8571-CD29F8061DD8}"/>
              </a:ext>
            </a:extLst>
          </p:cNvPr>
          <p:cNvSpPr>
            <a:spLocks noGrp="1"/>
          </p:cNvSpPr>
          <p:nvPr>
            <p:ph type="title"/>
          </p:nvPr>
        </p:nvSpPr>
        <p:spPr/>
        <p:txBody>
          <a:bodyPr/>
          <a:lstStyle/>
          <a:p>
            <a:r>
              <a:rPr lang="en-US" dirty="0"/>
              <a:t>Let’s check on our sequencing run</a:t>
            </a:r>
          </a:p>
        </p:txBody>
      </p:sp>
      <p:sp>
        <p:nvSpPr>
          <p:cNvPr id="3" name="Content Placeholder 2">
            <a:extLst>
              <a:ext uri="{FF2B5EF4-FFF2-40B4-BE49-F238E27FC236}">
                <a16:creationId xmlns:a16="http://schemas.microsoft.com/office/drawing/2014/main" id="{26DE09A2-353B-4F87-82D2-4FF68B4DA7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82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119" y="2846943"/>
            <a:ext cx="11544300" cy="881784"/>
          </a:xfrm>
        </p:spPr>
        <p:txBody>
          <a:bodyPr>
            <a:normAutofit fontScale="90000"/>
          </a:bodyPr>
          <a:lstStyle/>
          <a:p>
            <a:pPr algn="ctr"/>
            <a:r>
              <a:rPr lang="en-US" sz="6000" dirty="0">
                <a:solidFill>
                  <a:schemeClr val="bg1"/>
                </a:solidFill>
                <a:latin typeface="+mn-lt"/>
              </a:rPr>
              <a:t>Considerations for Data Analysis</a:t>
            </a:r>
          </a:p>
        </p:txBody>
      </p:sp>
    </p:spTree>
    <p:extLst>
      <p:ext uri="{BB962C8B-B14F-4D97-AF65-F5344CB8AC3E}">
        <p14:creationId xmlns:p14="http://schemas.microsoft.com/office/powerpoint/2010/main" val="1144286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104642"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1274379" y="3942456"/>
            <a:ext cx="2487168" cy="14804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27794EF-306E-4C39-ADBE-4425B75F1D3A}"/>
              </a:ext>
            </a:extLst>
          </p:cNvPr>
          <p:cNvSpPr txBox="1"/>
          <p:nvPr/>
        </p:nvSpPr>
        <p:spPr>
          <a:xfrm>
            <a:off x="4546600" y="40925"/>
            <a:ext cx="764540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molecule to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sequence to genome?</a:t>
            </a:r>
          </a:p>
        </p:txBody>
      </p:sp>
      <p:pic>
        <p:nvPicPr>
          <p:cNvPr id="4" name="Picture 3">
            <a:extLst>
              <a:ext uri="{FF2B5EF4-FFF2-40B4-BE49-F238E27FC236}">
                <a16:creationId xmlns:a16="http://schemas.microsoft.com/office/drawing/2014/main" id="{1C988248-79F4-4D74-8ED8-F672E1FF570C}"/>
              </a:ext>
            </a:extLst>
          </p:cNvPr>
          <p:cNvPicPr>
            <a:picLocks noChangeAspect="1"/>
          </p:cNvPicPr>
          <p:nvPr/>
        </p:nvPicPr>
        <p:blipFill rotWithShape="1">
          <a:blip r:embed="rId4"/>
          <a:srcRect l="51187" t="10314"/>
          <a:stretch/>
        </p:blipFill>
        <p:spPr>
          <a:xfrm>
            <a:off x="4546600" y="1099440"/>
            <a:ext cx="1839884" cy="1828800"/>
          </a:xfrm>
          <a:prstGeom prst="rect">
            <a:avLst/>
          </a:prstGeom>
        </p:spPr>
      </p:pic>
      <p:pic>
        <p:nvPicPr>
          <p:cNvPr id="5" name="Picture 4">
            <a:extLst>
              <a:ext uri="{FF2B5EF4-FFF2-40B4-BE49-F238E27FC236}">
                <a16:creationId xmlns:a16="http://schemas.microsoft.com/office/drawing/2014/main" id="{95F1AF84-47E7-494C-AF46-93C3511C48E0}"/>
              </a:ext>
            </a:extLst>
          </p:cNvPr>
          <p:cNvPicPr>
            <a:picLocks noChangeAspect="1"/>
          </p:cNvPicPr>
          <p:nvPr/>
        </p:nvPicPr>
        <p:blipFill rotWithShape="1">
          <a:blip r:embed="rId5"/>
          <a:srcRect l="32604" t="25358" r="37813" b="56856"/>
          <a:stretch/>
        </p:blipFill>
        <p:spPr>
          <a:xfrm>
            <a:off x="6568250" y="1429640"/>
            <a:ext cx="2512250" cy="849211"/>
          </a:xfrm>
          <a:prstGeom prst="rect">
            <a:avLst/>
          </a:prstGeom>
        </p:spPr>
      </p:pic>
      <p:sp>
        <p:nvSpPr>
          <p:cNvPr id="7" name="TextBox 6">
            <a:extLst>
              <a:ext uri="{FF2B5EF4-FFF2-40B4-BE49-F238E27FC236}">
                <a16:creationId xmlns:a16="http://schemas.microsoft.com/office/drawing/2014/main" id="{C4BC4A3E-FD04-45D6-BB7B-5626E4923C95}"/>
              </a:ext>
            </a:extLst>
          </p:cNvPr>
          <p:cNvSpPr txBox="1"/>
          <p:nvPr/>
        </p:nvSpPr>
        <p:spPr>
          <a:xfrm>
            <a:off x="9615011" y="1592635"/>
            <a:ext cx="2519792" cy="523220"/>
          </a:xfrm>
          <a:prstGeom prst="rect">
            <a:avLst/>
          </a:prstGeom>
          <a:noFill/>
        </p:spPr>
        <p:txBody>
          <a:bodyPr wrap="none" rtlCol="0">
            <a:spAutoFit/>
          </a:bodyPr>
          <a:lstStyle/>
          <a:p>
            <a:r>
              <a:rPr lang="en-US" sz="2800" dirty="0"/>
              <a:t>ATCGATCGATC…</a:t>
            </a:r>
          </a:p>
        </p:txBody>
      </p:sp>
      <p:sp>
        <p:nvSpPr>
          <p:cNvPr id="8" name="TextBox 7">
            <a:extLst>
              <a:ext uri="{FF2B5EF4-FFF2-40B4-BE49-F238E27FC236}">
                <a16:creationId xmlns:a16="http://schemas.microsoft.com/office/drawing/2014/main" id="{7D4BC423-7904-4C06-8C58-7A34D58CE033}"/>
              </a:ext>
            </a:extLst>
          </p:cNvPr>
          <p:cNvSpPr txBox="1"/>
          <p:nvPr/>
        </p:nvSpPr>
        <p:spPr>
          <a:xfrm>
            <a:off x="4856050" y="637775"/>
            <a:ext cx="1258678" cy="461665"/>
          </a:xfrm>
          <a:prstGeom prst="rect">
            <a:avLst/>
          </a:prstGeom>
          <a:noFill/>
        </p:spPr>
        <p:txBody>
          <a:bodyPr wrap="none" rtlCol="0">
            <a:spAutoFit/>
          </a:bodyPr>
          <a:lstStyle/>
          <a:p>
            <a:r>
              <a:rPr lang="en-US" sz="2400" dirty="0"/>
              <a:t>Illumina </a:t>
            </a:r>
          </a:p>
        </p:txBody>
      </p:sp>
      <p:sp>
        <p:nvSpPr>
          <p:cNvPr id="12" name="TextBox 11">
            <a:extLst>
              <a:ext uri="{FF2B5EF4-FFF2-40B4-BE49-F238E27FC236}">
                <a16:creationId xmlns:a16="http://schemas.microsoft.com/office/drawing/2014/main" id="{FC8EA3A0-BA0A-4045-BB4C-2C38E50BB726}"/>
              </a:ext>
            </a:extLst>
          </p:cNvPr>
          <p:cNvSpPr txBox="1"/>
          <p:nvPr/>
        </p:nvSpPr>
        <p:spPr>
          <a:xfrm>
            <a:off x="10123739" y="637775"/>
            <a:ext cx="1036951" cy="461665"/>
          </a:xfrm>
          <a:prstGeom prst="rect">
            <a:avLst/>
          </a:prstGeom>
          <a:noFill/>
        </p:spPr>
        <p:txBody>
          <a:bodyPr wrap="none" rtlCol="0">
            <a:spAutoFit/>
          </a:bodyPr>
          <a:lstStyle/>
          <a:p>
            <a:r>
              <a:rPr lang="en-US" sz="2400" dirty="0"/>
              <a:t>.</a:t>
            </a:r>
            <a:r>
              <a:rPr lang="en-US" sz="2400" dirty="0" err="1"/>
              <a:t>FastQ</a:t>
            </a:r>
            <a:r>
              <a:rPr lang="en-US" sz="2400" dirty="0"/>
              <a:t> </a:t>
            </a:r>
          </a:p>
        </p:txBody>
      </p:sp>
      <p:sp>
        <p:nvSpPr>
          <p:cNvPr id="13" name="TextBox 12">
            <a:extLst>
              <a:ext uri="{FF2B5EF4-FFF2-40B4-BE49-F238E27FC236}">
                <a16:creationId xmlns:a16="http://schemas.microsoft.com/office/drawing/2014/main" id="{1976D58F-70A3-4282-A3BE-34ECABDBBECF}"/>
              </a:ext>
            </a:extLst>
          </p:cNvPr>
          <p:cNvSpPr txBox="1"/>
          <p:nvPr/>
        </p:nvSpPr>
        <p:spPr>
          <a:xfrm>
            <a:off x="5126588" y="4316955"/>
            <a:ext cx="2519792" cy="523220"/>
          </a:xfrm>
          <a:prstGeom prst="rect">
            <a:avLst/>
          </a:prstGeom>
          <a:noFill/>
        </p:spPr>
        <p:txBody>
          <a:bodyPr wrap="none" rtlCol="0">
            <a:spAutoFit/>
          </a:bodyPr>
          <a:lstStyle/>
          <a:p>
            <a:r>
              <a:rPr lang="en-US" sz="2800" dirty="0"/>
              <a:t>ATCGATCGATC…</a:t>
            </a:r>
          </a:p>
        </p:txBody>
      </p:sp>
      <p:sp>
        <p:nvSpPr>
          <p:cNvPr id="15" name="Arrow: Right 14">
            <a:extLst>
              <a:ext uri="{FF2B5EF4-FFF2-40B4-BE49-F238E27FC236}">
                <a16:creationId xmlns:a16="http://schemas.microsoft.com/office/drawing/2014/main" id="{5CB00449-091A-48C8-B156-D0E3F28614E3}"/>
              </a:ext>
            </a:extLst>
          </p:cNvPr>
          <p:cNvSpPr>
            <a:spLocks noChangeAspect="1"/>
          </p:cNvSpPr>
          <p:nvPr/>
        </p:nvSpPr>
        <p:spPr>
          <a:xfrm>
            <a:off x="9108203" y="1717085"/>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6D6F635-3DB8-4492-8599-CF41043DB6C2}"/>
              </a:ext>
            </a:extLst>
          </p:cNvPr>
          <p:cNvSpPr>
            <a:spLocks noChangeAspect="1"/>
          </p:cNvSpPr>
          <p:nvPr/>
        </p:nvSpPr>
        <p:spPr>
          <a:xfrm>
            <a:off x="7824375" y="4408358"/>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D4BECDE-F00E-4E85-AA2B-9526C0D8462C}"/>
              </a:ext>
            </a:extLst>
          </p:cNvPr>
          <p:cNvSpPr txBox="1"/>
          <p:nvPr/>
        </p:nvSpPr>
        <p:spPr>
          <a:xfrm>
            <a:off x="8612439" y="3792015"/>
            <a:ext cx="3022600" cy="2677656"/>
          </a:xfrm>
          <a:prstGeom prst="rect">
            <a:avLst/>
          </a:prstGeom>
          <a:noFill/>
        </p:spPr>
        <p:txBody>
          <a:bodyPr wrap="square" rtlCol="0">
            <a:spAutoFit/>
          </a:bodyPr>
          <a:lstStyle/>
          <a:p>
            <a:r>
              <a:rPr lang="en-US" sz="2800" dirty="0"/>
              <a:t>ATCGATCGATCATCGGATCGATCGACGATACGTACGACTACGCATACGACTGACTGACGACGTACGATCGACGACTGACTACGA…</a:t>
            </a:r>
          </a:p>
        </p:txBody>
      </p:sp>
      <p:sp>
        <p:nvSpPr>
          <p:cNvPr id="18" name="TextBox 17">
            <a:extLst>
              <a:ext uri="{FF2B5EF4-FFF2-40B4-BE49-F238E27FC236}">
                <a16:creationId xmlns:a16="http://schemas.microsoft.com/office/drawing/2014/main" id="{031A158E-E3BF-4710-802F-43F859378EA6}"/>
              </a:ext>
            </a:extLst>
          </p:cNvPr>
          <p:cNvSpPr txBox="1"/>
          <p:nvPr/>
        </p:nvSpPr>
        <p:spPr>
          <a:xfrm>
            <a:off x="7243711" y="637775"/>
            <a:ext cx="1504707" cy="461665"/>
          </a:xfrm>
          <a:prstGeom prst="rect">
            <a:avLst/>
          </a:prstGeom>
          <a:noFill/>
        </p:spPr>
        <p:txBody>
          <a:bodyPr wrap="none" rtlCol="0">
            <a:spAutoFit/>
          </a:bodyPr>
          <a:lstStyle/>
          <a:p>
            <a:r>
              <a:rPr lang="en-US" sz="2400" dirty="0"/>
              <a:t>Nanopore </a:t>
            </a:r>
          </a:p>
        </p:txBody>
      </p:sp>
    </p:spTree>
    <p:extLst>
      <p:ext uri="{BB962C8B-B14F-4D97-AF65-F5344CB8AC3E}">
        <p14:creationId xmlns:p14="http://schemas.microsoft.com/office/powerpoint/2010/main" val="4148439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104642"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1274379" y="3942456"/>
            <a:ext cx="2487168" cy="14804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27794EF-306E-4C39-ADBE-4425B75F1D3A}"/>
              </a:ext>
            </a:extLst>
          </p:cNvPr>
          <p:cNvSpPr txBox="1"/>
          <p:nvPr/>
        </p:nvSpPr>
        <p:spPr>
          <a:xfrm>
            <a:off x="4546600" y="40925"/>
            <a:ext cx="764540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molecule to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sequence to genome?</a:t>
            </a:r>
          </a:p>
        </p:txBody>
      </p:sp>
      <p:pic>
        <p:nvPicPr>
          <p:cNvPr id="4" name="Picture 3">
            <a:extLst>
              <a:ext uri="{FF2B5EF4-FFF2-40B4-BE49-F238E27FC236}">
                <a16:creationId xmlns:a16="http://schemas.microsoft.com/office/drawing/2014/main" id="{1C988248-79F4-4D74-8ED8-F672E1FF570C}"/>
              </a:ext>
            </a:extLst>
          </p:cNvPr>
          <p:cNvPicPr>
            <a:picLocks noChangeAspect="1"/>
          </p:cNvPicPr>
          <p:nvPr/>
        </p:nvPicPr>
        <p:blipFill rotWithShape="1">
          <a:blip r:embed="rId4"/>
          <a:srcRect l="51187" t="10314"/>
          <a:stretch/>
        </p:blipFill>
        <p:spPr>
          <a:xfrm>
            <a:off x="4546600" y="1099440"/>
            <a:ext cx="1839884" cy="1828800"/>
          </a:xfrm>
          <a:prstGeom prst="rect">
            <a:avLst/>
          </a:prstGeom>
        </p:spPr>
      </p:pic>
      <p:pic>
        <p:nvPicPr>
          <p:cNvPr id="5" name="Picture 4">
            <a:extLst>
              <a:ext uri="{FF2B5EF4-FFF2-40B4-BE49-F238E27FC236}">
                <a16:creationId xmlns:a16="http://schemas.microsoft.com/office/drawing/2014/main" id="{95F1AF84-47E7-494C-AF46-93C3511C48E0}"/>
              </a:ext>
            </a:extLst>
          </p:cNvPr>
          <p:cNvPicPr>
            <a:picLocks noChangeAspect="1"/>
          </p:cNvPicPr>
          <p:nvPr/>
        </p:nvPicPr>
        <p:blipFill rotWithShape="1">
          <a:blip r:embed="rId5"/>
          <a:srcRect l="32604" t="25358" r="37813" b="56856"/>
          <a:stretch/>
        </p:blipFill>
        <p:spPr>
          <a:xfrm>
            <a:off x="6568250" y="1429640"/>
            <a:ext cx="2512250" cy="849211"/>
          </a:xfrm>
          <a:prstGeom prst="rect">
            <a:avLst/>
          </a:prstGeom>
        </p:spPr>
      </p:pic>
      <p:sp>
        <p:nvSpPr>
          <p:cNvPr id="7" name="TextBox 6">
            <a:extLst>
              <a:ext uri="{FF2B5EF4-FFF2-40B4-BE49-F238E27FC236}">
                <a16:creationId xmlns:a16="http://schemas.microsoft.com/office/drawing/2014/main" id="{C4BC4A3E-FD04-45D6-BB7B-5626E4923C95}"/>
              </a:ext>
            </a:extLst>
          </p:cNvPr>
          <p:cNvSpPr txBox="1"/>
          <p:nvPr/>
        </p:nvSpPr>
        <p:spPr>
          <a:xfrm>
            <a:off x="9615011" y="1592635"/>
            <a:ext cx="2519792" cy="523220"/>
          </a:xfrm>
          <a:prstGeom prst="rect">
            <a:avLst/>
          </a:prstGeom>
          <a:noFill/>
        </p:spPr>
        <p:txBody>
          <a:bodyPr wrap="none" rtlCol="0">
            <a:spAutoFit/>
          </a:bodyPr>
          <a:lstStyle/>
          <a:p>
            <a:r>
              <a:rPr lang="en-US" sz="2800" dirty="0"/>
              <a:t>ATCGATCGATC…</a:t>
            </a:r>
          </a:p>
        </p:txBody>
      </p:sp>
      <p:sp>
        <p:nvSpPr>
          <p:cNvPr id="8" name="TextBox 7">
            <a:extLst>
              <a:ext uri="{FF2B5EF4-FFF2-40B4-BE49-F238E27FC236}">
                <a16:creationId xmlns:a16="http://schemas.microsoft.com/office/drawing/2014/main" id="{7D4BC423-7904-4C06-8C58-7A34D58CE033}"/>
              </a:ext>
            </a:extLst>
          </p:cNvPr>
          <p:cNvSpPr txBox="1"/>
          <p:nvPr/>
        </p:nvSpPr>
        <p:spPr>
          <a:xfrm>
            <a:off x="4856050" y="637775"/>
            <a:ext cx="1258678" cy="461665"/>
          </a:xfrm>
          <a:prstGeom prst="rect">
            <a:avLst/>
          </a:prstGeom>
          <a:noFill/>
        </p:spPr>
        <p:txBody>
          <a:bodyPr wrap="none" rtlCol="0">
            <a:spAutoFit/>
          </a:bodyPr>
          <a:lstStyle/>
          <a:p>
            <a:r>
              <a:rPr lang="en-US" sz="2400" dirty="0"/>
              <a:t>Illumina </a:t>
            </a:r>
          </a:p>
        </p:txBody>
      </p:sp>
      <p:sp>
        <p:nvSpPr>
          <p:cNvPr id="12" name="TextBox 11">
            <a:extLst>
              <a:ext uri="{FF2B5EF4-FFF2-40B4-BE49-F238E27FC236}">
                <a16:creationId xmlns:a16="http://schemas.microsoft.com/office/drawing/2014/main" id="{FC8EA3A0-BA0A-4045-BB4C-2C38E50BB726}"/>
              </a:ext>
            </a:extLst>
          </p:cNvPr>
          <p:cNvSpPr txBox="1"/>
          <p:nvPr/>
        </p:nvSpPr>
        <p:spPr>
          <a:xfrm>
            <a:off x="10123739" y="637775"/>
            <a:ext cx="1036951" cy="461665"/>
          </a:xfrm>
          <a:prstGeom prst="rect">
            <a:avLst/>
          </a:prstGeom>
          <a:noFill/>
        </p:spPr>
        <p:txBody>
          <a:bodyPr wrap="none" rtlCol="0">
            <a:spAutoFit/>
          </a:bodyPr>
          <a:lstStyle/>
          <a:p>
            <a:r>
              <a:rPr lang="en-US" sz="2400" dirty="0"/>
              <a:t>.</a:t>
            </a:r>
            <a:r>
              <a:rPr lang="en-US" sz="2400" dirty="0" err="1"/>
              <a:t>FastQ</a:t>
            </a:r>
            <a:r>
              <a:rPr lang="en-US" sz="2400" dirty="0"/>
              <a:t> </a:t>
            </a:r>
          </a:p>
        </p:txBody>
      </p:sp>
      <p:sp>
        <p:nvSpPr>
          <p:cNvPr id="13" name="TextBox 12">
            <a:extLst>
              <a:ext uri="{FF2B5EF4-FFF2-40B4-BE49-F238E27FC236}">
                <a16:creationId xmlns:a16="http://schemas.microsoft.com/office/drawing/2014/main" id="{1976D58F-70A3-4282-A3BE-34ECABDBBECF}"/>
              </a:ext>
            </a:extLst>
          </p:cNvPr>
          <p:cNvSpPr txBox="1"/>
          <p:nvPr/>
        </p:nvSpPr>
        <p:spPr>
          <a:xfrm>
            <a:off x="5126588" y="4316955"/>
            <a:ext cx="2519792" cy="523220"/>
          </a:xfrm>
          <a:prstGeom prst="rect">
            <a:avLst/>
          </a:prstGeom>
          <a:noFill/>
        </p:spPr>
        <p:txBody>
          <a:bodyPr wrap="none" rtlCol="0">
            <a:spAutoFit/>
          </a:bodyPr>
          <a:lstStyle/>
          <a:p>
            <a:r>
              <a:rPr lang="en-US" sz="2800" dirty="0"/>
              <a:t>ATCGATCGATC…</a:t>
            </a:r>
          </a:p>
        </p:txBody>
      </p:sp>
      <p:sp>
        <p:nvSpPr>
          <p:cNvPr id="15" name="Arrow: Right 14">
            <a:extLst>
              <a:ext uri="{FF2B5EF4-FFF2-40B4-BE49-F238E27FC236}">
                <a16:creationId xmlns:a16="http://schemas.microsoft.com/office/drawing/2014/main" id="{5CB00449-091A-48C8-B156-D0E3F28614E3}"/>
              </a:ext>
            </a:extLst>
          </p:cNvPr>
          <p:cNvSpPr>
            <a:spLocks noChangeAspect="1"/>
          </p:cNvSpPr>
          <p:nvPr/>
        </p:nvSpPr>
        <p:spPr>
          <a:xfrm>
            <a:off x="9108203" y="1717085"/>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6D6F635-3DB8-4492-8599-CF41043DB6C2}"/>
              </a:ext>
            </a:extLst>
          </p:cNvPr>
          <p:cNvSpPr>
            <a:spLocks noChangeAspect="1"/>
          </p:cNvSpPr>
          <p:nvPr/>
        </p:nvSpPr>
        <p:spPr>
          <a:xfrm>
            <a:off x="7824375" y="4408358"/>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D4BECDE-F00E-4E85-AA2B-9526C0D8462C}"/>
              </a:ext>
            </a:extLst>
          </p:cNvPr>
          <p:cNvSpPr txBox="1"/>
          <p:nvPr/>
        </p:nvSpPr>
        <p:spPr>
          <a:xfrm>
            <a:off x="8612439" y="3792015"/>
            <a:ext cx="3022600" cy="2677656"/>
          </a:xfrm>
          <a:prstGeom prst="rect">
            <a:avLst/>
          </a:prstGeom>
          <a:noFill/>
        </p:spPr>
        <p:txBody>
          <a:bodyPr wrap="square" rtlCol="0">
            <a:spAutoFit/>
          </a:bodyPr>
          <a:lstStyle/>
          <a:p>
            <a:r>
              <a:rPr lang="en-US" sz="2800" dirty="0"/>
              <a:t>ATCGATCGATCATCGGATCGATCGACGATACGTACGACTACGCATACGACTGACTGACGACGTACGATCGACGACTGACTACGA…</a:t>
            </a:r>
          </a:p>
        </p:txBody>
      </p:sp>
      <p:sp>
        <p:nvSpPr>
          <p:cNvPr id="18" name="Rectangle 17">
            <a:extLst>
              <a:ext uri="{FF2B5EF4-FFF2-40B4-BE49-F238E27FC236}">
                <a16:creationId xmlns:a16="http://schemas.microsoft.com/office/drawing/2014/main" id="{DD2BD200-365D-4E1E-964C-0ABA102AC8DF}"/>
              </a:ext>
            </a:extLst>
          </p:cNvPr>
          <p:cNvSpPr/>
          <p:nvPr/>
        </p:nvSpPr>
        <p:spPr>
          <a:xfrm>
            <a:off x="4517161" y="128385"/>
            <a:ext cx="7617641" cy="284078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07E12396-8027-47BD-9566-8D492796A90E}"/>
              </a:ext>
            </a:extLst>
          </p:cNvPr>
          <p:cNvSpPr txBox="1"/>
          <p:nvPr/>
        </p:nvSpPr>
        <p:spPr>
          <a:xfrm>
            <a:off x="7243711" y="637775"/>
            <a:ext cx="1504707" cy="461665"/>
          </a:xfrm>
          <a:prstGeom prst="rect">
            <a:avLst/>
          </a:prstGeom>
          <a:noFill/>
        </p:spPr>
        <p:txBody>
          <a:bodyPr wrap="none" rtlCol="0">
            <a:spAutoFit/>
          </a:bodyPr>
          <a:lstStyle/>
          <a:p>
            <a:r>
              <a:rPr lang="en-US" sz="2400" dirty="0"/>
              <a:t>Nanopore </a:t>
            </a:r>
          </a:p>
        </p:txBody>
      </p:sp>
    </p:spTree>
    <p:extLst>
      <p:ext uri="{BB962C8B-B14F-4D97-AF65-F5344CB8AC3E}">
        <p14:creationId xmlns:p14="http://schemas.microsoft.com/office/powerpoint/2010/main" val="8167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024" descr="Amstrong et al. (2019) Pathogen genomics and public health.pdf - Adobe Acrobat Pro DC">
            <a:extLst>
              <a:ext uri="{FF2B5EF4-FFF2-40B4-BE49-F238E27FC236}">
                <a16:creationId xmlns:a16="http://schemas.microsoft.com/office/drawing/2014/main" id="{0C0DDF09-A4C2-444C-8915-C4EF2F8B98E3}"/>
              </a:ext>
            </a:extLst>
          </p:cNvPr>
          <p:cNvPicPr>
            <a:picLocks noChangeAspect="1"/>
          </p:cNvPicPr>
          <p:nvPr/>
        </p:nvPicPr>
        <p:blipFill rotWithShape="1">
          <a:blip r:embed="rId3"/>
          <a:srcRect l="32284" t="23623" r="42982" b="11739"/>
          <a:stretch/>
        </p:blipFill>
        <p:spPr>
          <a:xfrm>
            <a:off x="104642" y="0"/>
            <a:ext cx="4802258" cy="6845333"/>
          </a:xfrm>
          <a:prstGeom prst="rect">
            <a:avLst/>
          </a:prstGeom>
        </p:spPr>
      </p:pic>
      <p:sp>
        <p:nvSpPr>
          <p:cNvPr id="3" name="Rectangle 2">
            <a:extLst>
              <a:ext uri="{FF2B5EF4-FFF2-40B4-BE49-F238E27FC236}">
                <a16:creationId xmlns:a16="http://schemas.microsoft.com/office/drawing/2014/main" id="{07BCEAE9-3208-444F-8D37-53709F8C6A52}"/>
              </a:ext>
            </a:extLst>
          </p:cNvPr>
          <p:cNvSpPr/>
          <p:nvPr/>
        </p:nvSpPr>
        <p:spPr>
          <a:xfrm>
            <a:off x="1274379" y="3942456"/>
            <a:ext cx="2487168" cy="14804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27794EF-306E-4C39-ADBE-4425B75F1D3A}"/>
              </a:ext>
            </a:extLst>
          </p:cNvPr>
          <p:cNvSpPr txBox="1"/>
          <p:nvPr/>
        </p:nvSpPr>
        <p:spPr>
          <a:xfrm>
            <a:off x="4546600" y="40925"/>
            <a:ext cx="7645401"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molecule to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How do we get from sequence to genome?</a:t>
            </a:r>
          </a:p>
        </p:txBody>
      </p:sp>
      <p:pic>
        <p:nvPicPr>
          <p:cNvPr id="4" name="Picture 3">
            <a:extLst>
              <a:ext uri="{FF2B5EF4-FFF2-40B4-BE49-F238E27FC236}">
                <a16:creationId xmlns:a16="http://schemas.microsoft.com/office/drawing/2014/main" id="{1C988248-79F4-4D74-8ED8-F672E1FF570C}"/>
              </a:ext>
            </a:extLst>
          </p:cNvPr>
          <p:cNvPicPr>
            <a:picLocks noChangeAspect="1"/>
          </p:cNvPicPr>
          <p:nvPr/>
        </p:nvPicPr>
        <p:blipFill rotWithShape="1">
          <a:blip r:embed="rId4"/>
          <a:srcRect l="51187" t="10314"/>
          <a:stretch/>
        </p:blipFill>
        <p:spPr>
          <a:xfrm>
            <a:off x="4546600" y="1099440"/>
            <a:ext cx="1839884" cy="1828800"/>
          </a:xfrm>
          <a:prstGeom prst="rect">
            <a:avLst/>
          </a:prstGeom>
        </p:spPr>
      </p:pic>
      <p:pic>
        <p:nvPicPr>
          <p:cNvPr id="5" name="Picture 4">
            <a:extLst>
              <a:ext uri="{FF2B5EF4-FFF2-40B4-BE49-F238E27FC236}">
                <a16:creationId xmlns:a16="http://schemas.microsoft.com/office/drawing/2014/main" id="{95F1AF84-47E7-494C-AF46-93C3511C48E0}"/>
              </a:ext>
            </a:extLst>
          </p:cNvPr>
          <p:cNvPicPr>
            <a:picLocks noChangeAspect="1"/>
          </p:cNvPicPr>
          <p:nvPr/>
        </p:nvPicPr>
        <p:blipFill rotWithShape="1">
          <a:blip r:embed="rId5"/>
          <a:srcRect l="32604" t="25358" r="37813" b="56856"/>
          <a:stretch/>
        </p:blipFill>
        <p:spPr>
          <a:xfrm>
            <a:off x="6568250" y="1429640"/>
            <a:ext cx="2512250" cy="849211"/>
          </a:xfrm>
          <a:prstGeom prst="rect">
            <a:avLst/>
          </a:prstGeom>
        </p:spPr>
      </p:pic>
      <p:sp>
        <p:nvSpPr>
          <p:cNvPr id="7" name="TextBox 6">
            <a:extLst>
              <a:ext uri="{FF2B5EF4-FFF2-40B4-BE49-F238E27FC236}">
                <a16:creationId xmlns:a16="http://schemas.microsoft.com/office/drawing/2014/main" id="{C4BC4A3E-FD04-45D6-BB7B-5626E4923C95}"/>
              </a:ext>
            </a:extLst>
          </p:cNvPr>
          <p:cNvSpPr txBox="1"/>
          <p:nvPr/>
        </p:nvSpPr>
        <p:spPr>
          <a:xfrm>
            <a:off x="9615011" y="1592635"/>
            <a:ext cx="2519792" cy="523220"/>
          </a:xfrm>
          <a:prstGeom prst="rect">
            <a:avLst/>
          </a:prstGeom>
          <a:noFill/>
        </p:spPr>
        <p:txBody>
          <a:bodyPr wrap="none" rtlCol="0">
            <a:spAutoFit/>
          </a:bodyPr>
          <a:lstStyle/>
          <a:p>
            <a:r>
              <a:rPr lang="en-US" sz="2800" dirty="0"/>
              <a:t>ATCGATCGATC…</a:t>
            </a:r>
          </a:p>
        </p:txBody>
      </p:sp>
      <p:sp>
        <p:nvSpPr>
          <p:cNvPr id="8" name="TextBox 7">
            <a:extLst>
              <a:ext uri="{FF2B5EF4-FFF2-40B4-BE49-F238E27FC236}">
                <a16:creationId xmlns:a16="http://schemas.microsoft.com/office/drawing/2014/main" id="{7D4BC423-7904-4C06-8C58-7A34D58CE033}"/>
              </a:ext>
            </a:extLst>
          </p:cNvPr>
          <p:cNvSpPr txBox="1"/>
          <p:nvPr/>
        </p:nvSpPr>
        <p:spPr>
          <a:xfrm>
            <a:off x="4856050" y="637775"/>
            <a:ext cx="1258678" cy="461665"/>
          </a:xfrm>
          <a:prstGeom prst="rect">
            <a:avLst/>
          </a:prstGeom>
          <a:noFill/>
        </p:spPr>
        <p:txBody>
          <a:bodyPr wrap="none" rtlCol="0">
            <a:spAutoFit/>
          </a:bodyPr>
          <a:lstStyle/>
          <a:p>
            <a:r>
              <a:rPr lang="en-US" sz="2400" dirty="0"/>
              <a:t>Illumina </a:t>
            </a:r>
          </a:p>
        </p:txBody>
      </p:sp>
      <p:sp>
        <p:nvSpPr>
          <p:cNvPr id="11" name="TextBox 10">
            <a:extLst>
              <a:ext uri="{FF2B5EF4-FFF2-40B4-BE49-F238E27FC236}">
                <a16:creationId xmlns:a16="http://schemas.microsoft.com/office/drawing/2014/main" id="{2426CB34-B941-43FB-82C2-0674FCD73E23}"/>
              </a:ext>
            </a:extLst>
          </p:cNvPr>
          <p:cNvSpPr txBox="1"/>
          <p:nvPr/>
        </p:nvSpPr>
        <p:spPr>
          <a:xfrm>
            <a:off x="7243711" y="637775"/>
            <a:ext cx="1504707" cy="461665"/>
          </a:xfrm>
          <a:prstGeom prst="rect">
            <a:avLst/>
          </a:prstGeom>
          <a:noFill/>
        </p:spPr>
        <p:txBody>
          <a:bodyPr wrap="none" rtlCol="0">
            <a:spAutoFit/>
          </a:bodyPr>
          <a:lstStyle/>
          <a:p>
            <a:r>
              <a:rPr lang="en-US" sz="2400" dirty="0"/>
              <a:t>Nanopore </a:t>
            </a:r>
          </a:p>
        </p:txBody>
      </p:sp>
      <p:sp>
        <p:nvSpPr>
          <p:cNvPr id="12" name="TextBox 11">
            <a:extLst>
              <a:ext uri="{FF2B5EF4-FFF2-40B4-BE49-F238E27FC236}">
                <a16:creationId xmlns:a16="http://schemas.microsoft.com/office/drawing/2014/main" id="{FC8EA3A0-BA0A-4045-BB4C-2C38E50BB726}"/>
              </a:ext>
            </a:extLst>
          </p:cNvPr>
          <p:cNvSpPr txBox="1"/>
          <p:nvPr/>
        </p:nvSpPr>
        <p:spPr>
          <a:xfrm>
            <a:off x="10123739" y="637775"/>
            <a:ext cx="1036951" cy="461665"/>
          </a:xfrm>
          <a:prstGeom prst="rect">
            <a:avLst/>
          </a:prstGeom>
          <a:noFill/>
        </p:spPr>
        <p:txBody>
          <a:bodyPr wrap="none" rtlCol="0">
            <a:spAutoFit/>
          </a:bodyPr>
          <a:lstStyle/>
          <a:p>
            <a:r>
              <a:rPr lang="en-US" sz="2400" dirty="0"/>
              <a:t>.</a:t>
            </a:r>
            <a:r>
              <a:rPr lang="en-US" sz="2400" dirty="0" err="1"/>
              <a:t>FastQ</a:t>
            </a:r>
            <a:r>
              <a:rPr lang="en-US" sz="2400" dirty="0"/>
              <a:t> </a:t>
            </a:r>
          </a:p>
        </p:txBody>
      </p:sp>
      <p:sp>
        <p:nvSpPr>
          <p:cNvPr id="13" name="TextBox 12">
            <a:extLst>
              <a:ext uri="{FF2B5EF4-FFF2-40B4-BE49-F238E27FC236}">
                <a16:creationId xmlns:a16="http://schemas.microsoft.com/office/drawing/2014/main" id="{1976D58F-70A3-4282-A3BE-34ECABDBBECF}"/>
              </a:ext>
            </a:extLst>
          </p:cNvPr>
          <p:cNvSpPr txBox="1"/>
          <p:nvPr/>
        </p:nvSpPr>
        <p:spPr>
          <a:xfrm>
            <a:off x="5126588" y="4316955"/>
            <a:ext cx="2519792" cy="523220"/>
          </a:xfrm>
          <a:prstGeom prst="rect">
            <a:avLst/>
          </a:prstGeom>
          <a:noFill/>
        </p:spPr>
        <p:txBody>
          <a:bodyPr wrap="none" rtlCol="0">
            <a:spAutoFit/>
          </a:bodyPr>
          <a:lstStyle/>
          <a:p>
            <a:r>
              <a:rPr lang="en-US" sz="2800" dirty="0"/>
              <a:t>ATCGATCGATC…</a:t>
            </a:r>
          </a:p>
        </p:txBody>
      </p:sp>
      <p:sp>
        <p:nvSpPr>
          <p:cNvPr id="15" name="Arrow: Right 14">
            <a:extLst>
              <a:ext uri="{FF2B5EF4-FFF2-40B4-BE49-F238E27FC236}">
                <a16:creationId xmlns:a16="http://schemas.microsoft.com/office/drawing/2014/main" id="{5CB00449-091A-48C8-B156-D0E3F28614E3}"/>
              </a:ext>
            </a:extLst>
          </p:cNvPr>
          <p:cNvSpPr>
            <a:spLocks noChangeAspect="1"/>
          </p:cNvSpPr>
          <p:nvPr/>
        </p:nvSpPr>
        <p:spPr>
          <a:xfrm>
            <a:off x="9108203" y="1717085"/>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6D6F635-3DB8-4492-8599-CF41043DB6C2}"/>
              </a:ext>
            </a:extLst>
          </p:cNvPr>
          <p:cNvSpPr>
            <a:spLocks noChangeAspect="1"/>
          </p:cNvSpPr>
          <p:nvPr/>
        </p:nvSpPr>
        <p:spPr>
          <a:xfrm>
            <a:off x="7824375" y="4408358"/>
            <a:ext cx="506808" cy="2743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D4BECDE-F00E-4E85-AA2B-9526C0D8462C}"/>
              </a:ext>
            </a:extLst>
          </p:cNvPr>
          <p:cNvSpPr txBox="1"/>
          <p:nvPr/>
        </p:nvSpPr>
        <p:spPr>
          <a:xfrm>
            <a:off x="8612439" y="3792015"/>
            <a:ext cx="3022600" cy="2677656"/>
          </a:xfrm>
          <a:prstGeom prst="rect">
            <a:avLst/>
          </a:prstGeom>
          <a:noFill/>
        </p:spPr>
        <p:txBody>
          <a:bodyPr wrap="square" rtlCol="0">
            <a:spAutoFit/>
          </a:bodyPr>
          <a:lstStyle/>
          <a:p>
            <a:r>
              <a:rPr lang="en-US" sz="2800" dirty="0"/>
              <a:t>ATCGATCGATCATCGGATCGATCGACGATACGTACGACTACGCATACGACTGACTGACGACGTACGATCGACGACTGACTACGA…</a:t>
            </a:r>
          </a:p>
        </p:txBody>
      </p:sp>
      <p:sp>
        <p:nvSpPr>
          <p:cNvPr id="18" name="Rectangle 17">
            <a:extLst>
              <a:ext uri="{FF2B5EF4-FFF2-40B4-BE49-F238E27FC236}">
                <a16:creationId xmlns:a16="http://schemas.microsoft.com/office/drawing/2014/main" id="{DD2BD200-365D-4E1E-964C-0ABA102AC8DF}"/>
              </a:ext>
            </a:extLst>
          </p:cNvPr>
          <p:cNvSpPr/>
          <p:nvPr/>
        </p:nvSpPr>
        <p:spPr>
          <a:xfrm>
            <a:off x="4517161" y="2973184"/>
            <a:ext cx="7617641" cy="368161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905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B4C8-0D90-4879-BEEC-FC344DDB4D2E}"/>
              </a:ext>
            </a:extLst>
          </p:cNvPr>
          <p:cNvSpPr>
            <a:spLocks noGrp="1"/>
          </p:cNvSpPr>
          <p:nvPr>
            <p:ph type="title"/>
          </p:nvPr>
        </p:nvSpPr>
        <p:spPr/>
        <p:txBody>
          <a:bodyPr/>
          <a:lstStyle/>
          <a:p>
            <a:r>
              <a:rPr lang="en-US" dirty="0"/>
              <a:t>.</a:t>
            </a:r>
            <a:r>
              <a:rPr lang="en-US" dirty="0" err="1"/>
              <a:t>Fastq</a:t>
            </a:r>
            <a:r>
              <a:rPr lang="en-US" dirty="0"/>
              <a:t> vs .</a:t>
            </a:r>
            <a:r>
              <a:rPr lang="en-US" dirty="0" err="1"/>
              <a:t>Fasta</a:t>
            </a:r>
            <a:endParaRPr lang="en-US" dirty="0"/>
          </a:p>
        </p:txBody>
      </p:sp>
      <p:grpSp>
        <p:nvGrpSpPr>
          <p:cNvPr id="9" name="Group 8">
            <a:extLst>
              <a:ext uri="{FF2B5EF4-FFF2-40B4-BE49-F238E27FC236}">
                <a16:creationId xmlns:a16="http://schemas.microsoft.com/office/drawing/2014/main" id="{8C6486C3-6054-40DA-8447-FF95F2304302}"/>
              </a:ext>
            </a:extLst>
          </p:cNvPr>
          <p:cNvGrpSpPr/>
          <p:nvPr/>
        </p:nvGrpSpPr>
        <p:grpSpPr>
          <a:xfrm>
            <a:off x="406396" y="1860357"/>
            <a:ext cx="5760724" cy="1596182"/>
            <a:chOff x="2976876" y="2633345"/>
            <a:chExt cx="5760724" cy="1596182"/>
          </a:xfrm>
        </p:grpSpPr>
        <p:sp>
          <p:nvSpPr>
            <p:cNvPr id="5" name="TextBox 4">
              <a:extLst>
                <a:ext uri="{FF2B5EF4-FFF2-40B4-BE49-F238E27FC236}">
                  <a16:creationId xmlns:a16="http://schemas.microsoft.com/office/drawing/2014/main" id="{743DCCDD-6354-44B5-A0CF-B2571F398913}"/>
                </a:ext>
              </a:extLst>
            </p:cNvPr>
            <p:cNvSpPr txBox="1"/>
            <p:nvPr/>
          </p:nvSpPr>
          <p:spPr>
            <a:xfrm>
              <a:off x="4307840" y="2633345"/>
              <a:ext cx="2966325" cy="461665"/>
            </a:xfrm>
            <a:prstGeom prst="rect">
              <a:avLst/>
            </a:prstGeom>
            <a:noFill/>
          </p:spPr>
          <p:txBody>
            <a:bodyPr wrap="none" rtlCol="0">
              <a:spAutoFit/>
            </a:bodyPr>
            <a:lstStyle/>
            <a:p>
              <a:r>
                <a:rPr lang="en-US" sz="2400" dirty="0"/>
                <a:t>Anatomy of .</a:t>
              </a:r>
              <a:r>
                <a:rPr lang="en-US" sz="2400" dirty="0" err="1"/>
                <a:t>Fastq</a:t>
              </a:r>
              <a:r>
                <a:rPr lang="en-US" sz="2400" dirty="0"/>
                <a:t> file</a:t>
              </a:r>
            </a:p>
          </p:txBody>
        </p:sp>
        <p:pic>
          <p:nvPicPr>
            <p:cNvPr id="6" name="Picture 5">
              <a:extLst>
                <a:ext uri="{FF2B5EF4-FFF2-40B4-BE49-F238E27FC236}">
                  <a16:creationId xmlns:a16="http://schemas.microsoft.com/office/drawing/2014/main" id="{41CE9D9F-2FFD-4B7F-912B-8E08B2ADF83F}"/>
                </a:ext>
              </a:extLst>
            </p:cNvPr>
            <p:cNvPicPr>
              <a:picLocks noChangeAspect="1"/>
            </p:cNvPicPr>
            <p:nvPr/>
          </p:nvPicPr>
          <p:blipFill rotWithShape="1">
            <a:blip r:embed="rId3"/>
            <a:srcRect l="8000" t="57130" r="71833" b="29406"/>
            <a:stretch/>
          </p:blipFill>
          <p:spPr>
            <a:xfrm>
              <a:off x="2976876" y="3147854"/>
              <a:ext cx="5760724" cy="1081673"/>
            </a:xfrm>
            <a:prstGeom prst="rect">
              <a:avLst/>
            </a:prstGeom>
            <a:ln>
              <a:solidFill>
                <a:schemeClr val="tx1"/>
              </a:solidFill>
            </a:ln>
          </p:spPr>
        </p:pic>
      </p:grpSp>
      <p:sp>
        <p:nvSpPr>
          <p:cNvPr id="7" name="TextBox 6">
            <a:extLst>
              <a:ext uri="{FF2B5EF4-FFF2-40B4-BE49-F238E27FC236}">
                <a16:creationId xmlns:a16="http://schemas.microsoft.com/office/drawing/2014/main" id="{1BF76470-25A5-4956-8FBE-044A974679B7}"/>
              </a:ext>
            </a:extLst>
          </p:cNvPr>
          <p:cNvSpPr txBox="1"/>
          <p:nvPr/>
        </p:nvSpPr>
        <p:spPr>
          <a:xfrm>
            <a:off x="0" y="6488668"/>
            <a:ext cx="1122423" cy="369332"/>
          </a:xfrm>
          <a:prstGeom prst="rect">
            <a:avLst/>
          </a:prstGeom>
          <a:noFill/>
        </p:spPr>
        <p:txBody>
          <a:bodyPr wrap="none" rtlCol="0">
            <a:spAutoFit/>
          </a:bodyPr>
          <a:lstStyle/>
          <a:p>
            <a:r>
              <a:rPr lang="en-US" dirty="0"/>
              <a:t>Wikipedia</a:t>
            </a:r>
          </a:p>
        </p:txBody>
      </p:sp>
      <p:grpSp>
        <p:nvGrpSpPr>
          <p:cNvPr id="12" name="Group 11">
            <a:extLst>
              <a:ext uri="{FF2B5EF4-FFF2-40B4-BE49-F238E27FC236}">
                <a16:creationId xmlns:a16="http://schemas.microsoft.com/office/drawing/2014/main" id="{65C23651-F70D-48A0-82E6-E71A2EC31B88}"/>
              </a:ext>
            </a:extLst>
          </p:cNvPr>
          <p:cNvGrpSpPr/>
          <p:nvPr/>
        </p:nvGrpSpPr>
        <p:grpSpPr>
          <a:xfrm>
            <a:off x="203196" y="3955006"/>
            <a:ext cx="8199121" cy="1017597"/>
            <a:chOff x="1889759" y="4513422"/>
            <a:chExt cx="8199121" cy="1017597"/>
          </a:xfrm>
        </p:grpSpPr>
        <p:pic>
          <p:nvPicPr>
            <p:cNvPr id="8" name="Picture 7">
              <a:extLst>
                <a:ext uri="{FF2B5EF4-FFF2-40B4-BE49-F238E27FC236}">
                  <a16:creationId xmlns:a16="http://schemas.microsoft.com/office/drawing/2014/main" id="{460F79E0-B34E-468C-B743-7B203DC2BB26}"/>
                </a:ext>
              </a:extLst>
            </p:cNvPr>
            <p:cNvPicPr>
              <a:picLocks noChangeAspect="1"/>
            </p:cNvPicPr>
            <p:nvPr/>
          </p:nvPicPr>
          <p:blipFill rotWithShape="1">
            <a:blip r:embed="rId4"/>
            <a:srcRect t="12519" r="76510" b="82658"/>
            <a:stretch/>
          </p:blipFill>
          <p:spPr>
            <a:xfrm>
              <a:off x="1889759" y="5057438"/>
              <a:ext cx="8199121" cy="473581"/>
            </a:xfrm>
            <a:prstGeom prst="rect">
              <a:avLst/>
            </a:prstGeom>
            <a:ln>
              <a:solidFill>
                <a:schemeClr val="tx1"/>
              </a:solidFill>
            </a:ln>
          </p:spPr>
        </p:pic>
        <p:sp>
          <p:nvSpPr>
            <p:cNvPr id="10" name="TextBox 9">
              <a:extLst>
                <a:ext uri="{FF2B5EF4-FFF2-40B4-BE49-F238E27FC236}">
                  <a16:creationId xmlns:a16="http://schemas.microsoft.com/office/drawing/2014/main" id="{ED3F5F6C-9B30-40E8-840E-FA31CECF8AA7}"/>
                </a:ext>
              </a:extLst>
            </p:cNvPr>
            <p:cNvSpPr txBox="1"/>
            <p:nvPr/>
          </p:nvSpPr>
          <p:spPr>
            <a:xfrm>
              <a:off x="4394395" y="4513422"/>
              <a:ext cx="2882649" cy="461665"/>
            </a:xfrm>
            <a:prstGeom prst="rect">
              <a:avLst/>
            </a:prstGeom>
            <a:noFill/>
          </p:spPr>
          <p:txBody>
            <a:bodyPr wrap="none" rtlCol="0">
              <a:spAutoFit/>
            </a:bodyPr>
            <a:lstStyle/>
            <a:p>
              <a:r>
                <a:rPr lang="en-US" sz="2400" dirty="0"/>
                <a:t>Anatomy of .</a:t>
              </a:r>
              <a:r>
                <a:rPr lang="en-US" sz="2400" dirty="0" err="1"/>
                <a:t>Fasta</a:t>
              </a:r>
              <a:r>
                <a:rPr lang="en-US" sz="2400" dirty="0"/>
                <a:t> file</a:t>
              </a:r>
            </a:p>
          </p:txBody>
        </p:sp>
      </p:grpSp>
      <p:pic>
        <p:nvPicPr>
          <p:cNvPr id="11" name="Picture 10">
            <a:extLst>
              <a:ext uri="{FF2B5EF4-FFF2-40B4-BE49-F238E27FC236}">
                <a16:creationId xmlns:a16="http://schemas.microsoft.com/office/drawing/2014/main" id="{31208FA3-1B26-460F-AE46-7E6E7351310D}"/>
              </a:ext>
            </a:extLst>
          </p:cNvPr>
          <p:cNvPicPr>
            <a:picLocks noChangeAspect="1"/>
          </p:cNvPicPr>
          <p:nvPr/>
        </p:nvPicPr>
        <p:blipFill rotWithShape="1">
          <a:blip r:embed="rId5"/>
          <a:srcRect l="7667" t="31778" r="71583" b="36677"/>
          <a:stretch/>
        </p:blipFill>
        <p:spPr>
          <a:xfrm>
            <a:off x="6768985" y="1949969"/>
            <a:ext cx="5271012" cy="2253705"/>
          </a:xfrm>
          <a:prstGeom prst="rect">
            <a:avLst/>
          </a:prstGeom>
        </p:spPr>
      </p:pic>
      <p:sp>
        <p:nvSpPr>
          <p:cNvPr id="13" name="TextBox 12">
            <a:extLst>
              <a:ext uri="{FF2B5EF4-FFF2-40B4-BE49-F238E27FC236}">
                <a16:creationId xmlns:a16="http://schemas.microsoft.com/office/drawing/2014/main" id="{DD55427B-DA5C-4EEF-8884-F9B660B24B51}"/>
              </a:ext>
            </a:extLst>
          </p:cNvPr>
          <p:cNvSpPr txBox="1"/>
          <p:nvPr/>
        </p:nvSpPr>
        <p:spPr>
          <a:xfrm>
            <a:off x="203196" y="5688449"/>
            <a:ext cx="8438016" cy="800219"/>
          </a:xfrm>
          <a:prstGeom prst="rect">
            <a:avLst/>
          </a:prstGeom>
          <a:noFill/>
        </p:spPr>
        <p:txBody>
          <a:bodyPr wrap="none" rtlCol="0">
            <a:spAutoFit/>
          </a:bodyPr>
          <a:lstStyle/>
          <a:p>
            <a:r>
              <a:rPr lang="en-US" sz="2800" dirty="0"/>
              <a:t>Easy explanation: .</a:t>
            </a:r>
            <a:r>
              <a:rPr lang="en-US" sz="2800" dirty="0" err="1"/>
              <a:t>Fasta</a:t>
            </a:r>
            <a:r>
              <a:rPr lang="en-US" sz="2800" dirty="0"/>
              <a:t> is a .</a:t>
            </a:r>
            <a:r>
              <a:rPr lang="en-US" sz="2800" dirty="0" err="1"/>
              <a:t>Fastq</a:t>
            </a:r>
            <a:r>
              <a:rPr lang="en-US" sz="2800" dirty="0"/>
              <a:t> without quality scores</a:t>
            </a:r>
          </a:p>
          <a:p>
            <a:endParaRPr lang="en-US" dirty="0"/>
          </a:p>
        </p:txBody>
      </p:sp>
    </p:spTree>
    <p:extLst>
      <p:ext uri="{BB962C8B-B14F-4D97-AF65-F5344CB8AC3E}">
        <p14:creationId xmlns:p14="http://schemas.microsoft.com/office/powerpoint/2010/main" val="335115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spTree>
    <p:extLst>
      <p:ext uri="{BB962C8B-B14F-4D97-AF65-F5344CB8AC3E}">
        <p14:creationId xmlns:p14="http://schemas.microsoft.com/office/powerpoint/2010/main" val="2018028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0447-18FB-45EC-9E94-700A82608C81}"/>
              </a:ext>
            </a:extLst>
          </p:cNvPr>
          <p:cNvSpPr>
            <a:spLocks noGrp="1"/>
          </p:cNvSpPr>
          <p:nvPr>
            <p:ph type="title"/>
          </p:nvPr>
        </p:nvSpPr>
        <p:spPr/>
        <p:txBody>
          <a:bodyPr/>
          <a:lstStyle/>
          <a:p>
            <a:r>
              <a:rPr lang="en-US" dirty="0"/>
              <a:t>Error profiles of Illumina vs. Nanopore</a:t>
            </a:r>
          </a:p>
        </p:txBody>
      </p:sp>
      <p:pic>
        <p:nvPicPr>
          <p:cNvPr id="4" name="Shape 757">
            <a:extLst>
              <a:ext uri="{FF2B5EF4-FFF2-40B4-BE49-F238E27FC236}">
                <a16:creationId xmlns:a16="http://schemas.microsoft.com/office/drawing/2014/main" id="{33D45AF2-D6D6-4443-8571-606A960546D6}"/>
              </a:ext>
            </a:extLst>
          </p:cNvPr>
          <p:cNvPicPr preferRelativeResize="0"/>
          <p:nvPr/>
        </p:nvPicPr>
        <p:blipFill rotWithShape="1">
          <a:blip r:embed="rId3">
            <a:alphaModFix/>
          </a:blip>
          <a:srcRect t="25203" r="14222"/>
          <a:stretch/>
        </p:blipFill>
        <p:spPr>
          <a:xfrm>
            <a:off x="5699760" y="2611120"/>
            <a:ext cx="6278880" cy="4131628"/>
          </a:xfrm>
          <a:prstGeom prst="rect">
            <a:avLst/>
          </a:prstGeom>
          <a:noFill/>
          <a:ln>
            <a:noFill/>
          </a:ln>
        </p:spPr>
      </p:pic>
      <p:pic>
        <p:nvPicPr>
          <p:cNvPr id="6" name="Picture 5">
            <a:extLst>
              <a:ext uri="{FF2B5EF4-FFF2-40B4-BE49-F238E27FC236}">
                <a16:creationId xmlns:a16="http://schemas.microsoft.com/office/drawing/2014/main" id="{2FCDDB28-1FA9-499A-8721-17D200E8089A}"/>
              </a:ext>
            </a:extLst>
          </p:cNvPr>
          <p:cNvPicPr>
            <a:picLocks noChangeAspect="1"/>
          </p:cNvPicPr>
          <p:nvPr/>
        </p:nvPicPr>
        <p:blipFill>
          <a:blip r:embed="rId4"/>
          <a:stretch>
            <a:fillRect/>
          </a:stretch>
        </p:blipFill>
        <p:spPr>
          <a:xfrm>
            <a:off x="497840" y="2392680"/>
            <a:ext cx="5008880" cy="3756660"/>
          </a:xfrm>
          <a:prstGeom prst="rect">
            <a:avLst/>
          </a:prstGeom>
        </p:spPr>
      </p:pic>
      <p:sp>
        <p:nvSpPr>
          <p:cNvPr id="7" name="TextBox 6">
            <a:extLst>
              <a:ext uri="{FF2B5EF4-FFF2-40B4-BE49-F238E27FC236}">
                <a16:creationId xmlns:a16="http://schemas.microsoft.com/office/drawing/2014/main" id="{DB19E4F6-9ABF-401B-8690-F8CC7DB8AEF5}"/>
              </a:ext>
            </a:extLst>
          </p:cNvPr>
          <p:cNvSpPr txBox="1"/>
          <p:nvPr/>
        </p:nvSpPr>
        <p:spPr>
          <a:xfrm>
            <a:off x="2372941" y="1931015"/>
            <a:ext cx="1258678" cy="461665"/>
          </a:xfrm>
          <a:prstGeom prst="rect">
            <a:avLst/>
          </a:prstGeom>
          <a:noFill/>
        </p:spPr>
        <p:txBody>
          <a:bodyPr wrap="none" rtlCol="0">
            <a:spAutoFit/>
          </a:bodyPr>
          <a:lstStyle/>
          <a:p>
            <a:r>
              <a:rPr lang="en-US" sz="2400" dirty="0"/>
              <a:t>Illumina </a:t>
            </a:r>
          </a:p>
        </p:txBody>
      </p:sp>
      <p:sp>
        <p:nvSpPr>
          <p:cNvPr id="8" name="TextBox 7">
            <a:extLst>
              <a:ext uri="{FF2B5EF4-FFF2-40B4-BE49-F238E27FC236}">
                <a16:creationId xmlns:a16="http://schemas.microsoft.com/office/drawing/2014/main" id="{7C22D5FF-2FC4-4C72-8BCB-C638BDDE75DB}"/>
              </a:ext>
            </a:extLst>
          </p:cNvPr>
          <p:cNvSpPr txBox="1"/>
          <p:nvPr/>
        </p:nvSpPr>
        <p:spPr>
          <a:xfrm>
            <a:off x="8314352" y="1931015"/>
            <a:ext cx="1504707" cy="461665"/>
          </a:xfrm>
          <a:prstGeom prst="rect">
            <a:avLst/>
          </a:prstGeom>
          <a:noFill/>
        </p:spPr>
        <p:txBody>
          <a:bodyPr wrap="none" rtlCol="0">
            <a:spAutoFit/>
          </a:bodyPr>
          <a:lstStyle/>
          <a:p>
            <a:r>
              <a:rPr lang="en-US" sz="2400" dirty="0"/>
              <a:t>Nanopore </a:t>
            </a:r>
          </a:p>
        </p:txBody>
      </p:sp>
    </p:spTree>
    <p:extLst>
      <p:ext uri="{BB962C8B-B14F-4D97-AF65-F5344CB8AC3E}">
        <p14:creationId xmlns:p14="http://schemas.microsoft.com/office/powerpoint/2010/main" val="2518019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1D98-014D-4E0C-9896-A65363936DDD}"/>
              </a:ext>
            </a:extLst>
          </p:cNvPr>
          <p:cNvSpPr>
            <a:spLocks noGrp="1"/>
          </p:cNvSpPr>
          <p:nvPr>
            <p:ph type="title"/>
          </p:nvPr>
        </p:nvSpPr>
        <p:spPr/>
        <p:txBody>
          <a:bodyPr/>
          <a:lstStyle/>
          <a:p>
            <a:r>
              <a:rPr lang="en-US" dirty="0"/>
              <a:t>Bioinformatics!</a:t>
            </a:r>
          </a:p>
        </p:txBody>
      </p:sp>
      <p:sp>
        <p:nvSpPr>
          <p:cNvPr id="3" name="Content Placeholder 2">
            <a:extLst>
              <a:ext uri="{FF2B5EF4-FFF2-40B4-BE49-F238E27FC236}">
                <a16:creationId xmlns:a16="http://schemas.microsoft.com/office/drawing/2014/main" id="{B91214FD-EFD7-4C48-AF92-A46190CB6FC8}"/>
              </a:ext>
            </a:extLst>
          </p:cNvPr>
          <p:cNvSpPr>
            <a:spLocks noGrp="1"/>
          </p:cNvSpPr>
          <p:nvPr>
            <p:ph idx="1"/>
          </p:nvPr>
        </p:nvSpPr>
        <p:spPr/>
        <p:txBody>
          <a:bodyPr/>
          <a:lstStyle/>
          <a:p>
            <a:r>
              <a:rPr lang="en-US" dirty="0"/>
              <a:t>Command line (</a:t>
            </a:r>
            <a:r>
              <a:rPr lang="en-US" dirty="0" err="1"/>
              <a:t>linux</a:t>
            </a:r>
            <a:r>
              <a:rPr lang="en-US" dirty="0"/>
              <a:t>) or GUI</a:t>
            </a:r>
          </a:p>
          <a:p>
            <a:r>
              <a:rPr lang="en-US" dirty="0"/>
              <a:t>Done on personal laptops, servers, and cloud-based environments</a:t>
            </a:r>
          </a:p>
          <a:p>
            <a:endParaRPr lang="en-US" dirty="0"/>
          </a:p>
        </p:txBody>
      </p:sp>
    </p:spTree>
    <p:extLst>
      <p:ext uri="{BB962C8B-B14F-4D97-AF65-F5344CB8AC3E}">
        <p14:creationId xmlns:p14="http://schemas.microsoft.com/office/powerpoint/2010/main" val="1713028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a:t>Dengue virus metagenomics using </a:t>
            </a:r>
            <a:r>
              <a:rPr lang="en-US" dirty="0" err="1"/>
              <a:t>MinION</a:t>
            </a:r>
            <a:endParaRPr lang="en-US" dirty="0"/>
          </a:p>
        </p:txBody>
      </p:sp>
      <p:cxnSp>
        <p:nvCxnSpPr>
          <p:cNvPr id="7" name="Straight Connector 6">
            <a:extLst>
              <a:ext uri="{FF2B5EF4-FFF2-40B4-BE49-F238E27FC236}">
                <a16:creationId xmlns:a16="http://schemas.microsoft.com/office/drawing/2014/main" id="{4B7FA81A-54CB-4A3F-AF19-BCA66F1BA66A}"/>
              </a:ext>
            </a:extLst>
          </p:cNvPr>
          <p:cNvCxnSpPr>
            <a:cxnSpLocks/>
          </p:cNvCxnSpPr>
          <p:nvPr/>
        </p:nvCxnSpPr>
        <p:spPr>
          <a:xfrm>
            <a:off x="1575018" y="2290171"/>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DC97AC-D010-4F32-85C5-CEAB301622E3}"/>
              </a:ext>
            </a:extLst>
          </p:cNvPr>
          <p:cNvCxnSpPr>
            <a:cxnSpLocks/>
          </p:cNvCxnSpPr>
          <p:nvPr/>
        </p:nvCxnSpPr>
        <p:spPr>
          <a:xfrm>
            <a:off x="494408" y="347669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78BAA9-7AE5-4C1B-A3F2-BCC0B6812C0F}"/>
              </a:ext>
            </a:extLst>
          </p:cNvPr>
          <p:cNvCxnSpPr>
            <a:cxnSpLocks/>
          </p:cNvCxnSpPr>
          <p:nvPr/>
        </p:nvCxnSpPr>
        <p:spPr>
          <a:xfrm flipV="1">
            <a:off x="3071851" y="2431211"/>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FD0D67-F36D-41F3-8EDC-078EAE4190DC}"/>
              </a:ext>
            </a:extLst>
          </p:cNvPr>
          <p:cNvCxnSpPr>
            <a:cxnSpLocks/>
          </p:cNvCxnSpPr>
          <p:nvPr/>
        </p:nvCxnSpPr>
        <p:spPr>
          <a:xfrm flipV="1">
            <a:off x="3348158" y="3665837"/>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41DD7D-3C10-44A6-A458-4EAC1D6ECA30}"/>
              </a:ext>
            </a:extLst>
          </p:cNvPr>
          <p:cNvCxnSpPr>
            <a:cxnSpLocks/>
          </p:cNvCxnSpPr>
          <p:nvPr/>
        </p:nvCxnSpPr>
        <p:spPr>
          <a:xfrm flipV="1">
            <a:off x="287241" y="213410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8E0221-D750-46FB-BC9D-579ACB59AB42}"/>
              </a:ext>
            </a:extLst>
          </p:cNvPr>
          <p:cNvCxnSpPr>
            <a:cxnSpLocks/>
          </p:cNvCxnSpPr>
          <p:nvPr/>
        </p:nvCxnSpPr>
        <p:spPr>
          <a:xfrm flipV="1">
            <a:off x="2375783" y="272831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4F8E57-C06F-4084-9011-16EDB60F3FDE}"/>
              </a:ext>
            </a:extLst>
          </p:cNvPr>
          <p:cNvCxnSpPr>
            <a:cxnSpLocks/>
          </p:cNvCxnSpPr>
          <p:nvPr/>
        </p:nvCxnSpPr>
        <p:spPr>
          <a:xfrm flipV="1">
            <a:off x="95084" y="3100852"/>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0A3286-52CF-44C4-A877-9A5B9805A111}"/>
              </a:ext>
            </a:extLst>
          </p:cNvPr>
          <p:cNvCxnSpPr>
            <a:cxnSpLocks/>
          </p:cNvCxnSpPr>
          <p:nvPr/>
        </p:nvCxnSpPr>
        <p:spPr>
          <a:xfrm flipV="1">
            <a:off x="413136" y="1936340"/>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A1474E-5249-4178-8D4B-C16B13AAE81E}"/>
              </a:ext>
            </a:extLst>
          </p:cNvPr>
          <p:cNvCxnSpPr>
            <a:cxnSpLocks/>
          </p:cNvCxnSpPr>
          <p:nvPr/>
        </p:nvCxnSpPr>
        <p:spPr>
          <a:xfrm flipV="1">
            <a:off x="2716693" y="3473386"/>
            <a:ext cx="2654741"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B34C8F-EE64-4E32-89A8-D101D42DC1A5}"/>
              </a:ext>
            </a:extLst>
          </p:cNvPr>
          <p:cNvCxnSpPr>
            <a:cxnSpLocks/>
          </p:cNvCxnSpPr>
          <p:nvPr/>
        </p:nvCxnSpPr>
        <p:spPr>
          <a:xfrm flipV="1">
            <a:off x="1116101" y="2892289"/>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5FDB37-D125-42C0-AB04-CE48212E5890}"/>
              </a:ext>
            </a:extLst>
          </p:cNvPr>
          <p:cNvCxnSpPr>
            <a:cxnSpLocks/>
          </p:cNvCxnSpPr>
          <p:nvPr/>
        </p:nvCxnSpPr>
        <p:spPr>
          <a:xfrm flipV="1">
            <a:off x="590714" y="2550105"/>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7850DB-A2AF-4754-B37E-E9B72A8EED04}"/>
              </a:ext>
            </a:extLst>
          </p:cNvPr>
          <p:cNvCxnSpPr>
            <a:cxnSpLocks/>
          </p:cNvCxnSpPr>
          <p:nvPr/>
        </p:nvCxnSpPr>
        <p:spPr>
          <a:xfrm flipV="1">
            <a:off x="2375783" y="2290171"/>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B7DB6E-0A7E-42F5-B29A-94283627167E}"/>
              </a:ext>
            </a:extLst>
          </p:cNvPr>
          <p:cNvCxnSpPr>
            <a:cxnSpLocks/>
          </p:cNvCxnSpPr>
          <p:nvPr/>
        </p:nvCxnSpPr>
        <p:spPr>
          <a:xfrm flipV="1">
            <a:off x="2712387" y="1758129"/>
            <a:ext cx="2299583"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0DA4A6-9FD5-4D65-9AAF-CD0809812714}"/>
              </a:ext>
            </a:extLst>
          </p:cNvPr>
          <p:cNvCxnSpPr>
            <a:cxnSpLocks/>
          </p:cNvCxnSpPr>
          <p:nvPr/>
        </p:nvCxnSpPr>
        <p:spPr>
          <a:xfrm flipV="1">
            <a:off x="1922059" y="3279063"/>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006C3-37AC-4ADD-9736-35763496A297}"/>
              </a:ext>
            </a:extLst>
          </p:cNvPr>
          <p:cNvCxnSpPr>
            <a:cxnSpLocks/>
          </p:cNvCxnSpPr>
          <p:nvPr/>
        </p:nvCxnSpPr>
        <p:spPr>
          <a:xfrm>
            <a:off x="1575018" y="3645002"/>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43C9605-E50F-40B5-8B22-35B0F316A7FA}"/>
              </a:ext>
            </a:extLst>
          </p:cNvPr>
          <p:cNvCxnSpPr>
            <a:cxnSpLocks/>
          </p:cNvCxnSpPr>
          <p:nvPr/>
        </p:nvCxnSpPr>
        <p:spPr>
          <a:xfrm>
            <a:off x="805398" y="2411984"/>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79D92F-CA8F-4A7F-8475-14AFBFEA6D59}"/>
              </a:ext>
            </a:extLst>
          </p:cNvPr>
          <p:cNvCxnSpPr>
            <a:cxnSpLocks/>
          </p:cNvCxnSpPr>
          <p:nvPr/>
        </p:nvCxnSpPr>
        <p:spPr>
          <a:xfrm>
            <a:off x="3166604" y="3100852"/>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E892F58-BC7E-4DB8-B416-C5B5740C6BAE}"/>
              </a:ext>
            </a:extLst>
          </p:cNvPr>
          <p:cNvCxnSpPr>
            <a:cxnSpLocks/>
          </p:cNvCxnSpPr>
          <p:nvPr/>
        </p:nvCxnSpPr>
        <p:spPr>
          <a:xfrm>
            <a:off x="3727169" y="2609196"/>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B6BC0A-919E-49F5-B947-14FF71E87B00}"/>
              </a:ext>
            </a:extLst>
          </p:cNvPr>
          <p:cNvCxnSpPr>
            <a:cxnSpLocks/>
          </p:cNvCxnSpPr>
          <p:nvPr/>
        </p:nvCxnSpPr>
        <p:spPr>
          <a:xfrm>
            <a:off x="825439" y="175812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1277AE-7E5F-4A92-BB5D-04FA14D82BF8}"/>
              </a:ext>
            </a:extLst>
          </p:cNvPr>
          <p:cNvCxnSpPr>
            <a:cxnSpLocks/>
          </p:cNvCxnSpPr>
          <p:nvPr/>
        </p:nvCxnSpPr>
        <p:spPr>
          <a:xfrm flipV="1">
            <a:off x="3737603" y="2963252"/>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40009A2-D04A-49C8-B65C-4F7675E023F8}"/>
              </a:ext>
            </a:extLst>
          </p:cNvPr>
          <p:cNvCxnSpPr>
            <a:cxnSpLocks/>
          </p:cNvCxnSpPr>
          <p:nvPr/>
        </p:nvCxnSpPr>
        <p:spPr>
          <a:xfrm flipV="1">
            <a:off x="4420589" y="3301771"/>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150C6D-AAB5-431A-89DB-228207E0F30C}"/>
              </a:ext>
            </a:extLst>
          </p:cNvPr>
          <p:cNvCxnSpPr>
            <a:cxnSpLocks/>
          </p:cNvCxnSpPr>
          <p:nvPr/>
        </p:nvCxnSpPr>
        <p:spPr>
          <a:xfrm flipV="1">
            <a:off x="413136" y="2742883"/>
            <a:ext cx="1391809"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C930D96-1739-4296-8237-6DFC36779EA2}"/>
              </a:ext>
            </a:extLst>
          </p:cNvPr>
          <p:cNvCxnSpPr>
            <a:cxnSpLocks/>
          </p:cNvCxnSpPr>
          <p:nvPr/>
        </p:nvCxnSpPr>
        <p:spPr>
          <a:xfrm flipV="1">
            <a:off x="256923" y="3268136"/>
            <a:ext cx="1391809"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2CE0BB-0748-4ADF-9D7B-C5D698F4C152}"/>
              </a:ext>
            </a:extLst>
          </p:cNvPr>
          <p:cNvCxnSpPr>
            <a:cxnSpLocks/>
          </p:cNvCxnSpPr>
          <p:nvPr/>
        </p:nvCxnSpPr>
        <p:spPr>
          <a:xfrm>
            <a:off x="3925061" y="2134107"/>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64A22F3-BA31-40F9-A17D-86A31E1C1C8F}"/>
              </a:ext>
            </a:extLst>
          </p:cNvPr>
          <p:cNvCxnSpPr>
            <a:cxnSpLocks/>
          </p:cNvCxnSpPr>
          <p:nvPr/>
        </p:nvCxnSpPr>
        <p:spPr>
          <a:xfrm>
            <a:off x="3144574" y="2040175"/>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13AA7-1530-4AC1-A1E7-C072669A480B}"/>
              </a:ext>
            </a:extLst>
          </p:cNvPr>
          <p:cNvCxnSpPr>
            <a:cxnSpLocks/>
          </p:cNvCxnSpPr>
          <p:nvPr/>
        </p:nvCxnSpPr>
        <p:spPr>
          <a:xfrm>
            <a:off x="2196710" y="1758129"/>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77A76E-0258-4404-B92C-318DC675BAAA}"/>
              </a:ext>
            </a:extLst>
          </p:cNvPr>
          <p:cNvCxnSpPr>
            <a:cxnSpLocks/>
          </p:cNvCxnSpPr>
          <p:nvPr/>
        </p:nvCxnSpPr>
        <p:spPr>
          <a:xfrm>
            <a:off x="2075392" y="3473386"/>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0ECE81-3652-4010-86F8-8B8610065C44}"/>
              </a:ext>
            </a:extLst>
          </p:cNvPr>
          <p:cNvCxnSpPr>
            <a:cxnSpLocks/>
          </p:cNvCxnSpPr>
          <p:nvPr/>
        </p:nvCxnSpPr>
        <p:spPr>
          <a:xfrm>
            <a:off x="4662444" y="3125368"/>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648E381-30E4-42B3-8935-D08681912981}"/>
              </a:ext>
            </a:extLst>
          </p:cNvPr>
          <p:cNvCxnSpPr>
            <a:cxnSpLocks/>
          </p:cNvCxnSpPr>
          <p:nvPr/>
        </p:nvCxnSpPr>
        <p:spPr>
          <a:xfrm>
            <a:off x="3599949" y="1936340"/>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EB77342-2991-43EB-BC8F-5EDCF13214F5}"/>
              </a:ext>
            </a:extLst>
          </p:cNvPr>
          <p:cNvCxnSpPr>
            <a:cxnSpLocks/>
          </p:cNvCxnSpPr>
          <p:nvPr/>
        </p:nvCxnSpPr>
        <p:spPr>
          <a:xfrm>
            <a:off x="492084" y="2892289"/>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A27ACE-21A3-4FEB-8214-8ED21E9CEEB3}"/>
              </a:ext>
            </a:extLst>
          </p:cNvPr>
          <p:cNvCxnSpPr>
            <a:cxnSpLocks/>
          </p:cNvCxnSpPr>
          <p:nvPr/>
        </p:nvCxnSpPr>
        <p:spPr>
          <a:xfrm>
            <a:off x="682584" y="2290171"/>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81A8702-2889-41C3-AEF2-6E6D61A63DD3}"/>
              </a:ext>
            </a:extLst>
          </p:cNvPr>
          <p:cNvSpPr txBox="1"/>
          <p:nvPr/>
        </p:nvSpPr>
        <p:spPr>
          <a:xfrm>
            <a:off x="1120678" y="1158606"/>
            <a:ext cx="3414891" cy="461665"/>
          </a:xfrm>
          <a:prstGeom prst="rect">
            <a:avLst/>
          </a:prstGeom>
          <a:noFill/>
        </p:spPr>
        <p:txBody>
          <a:bodyPr wrap="square" rtlCol="0">
            <a:spAutoFit/>
          </a:bodyPr>
          <a:lstStyle/>
          <a:p>
            <a:pPr algn="ctr"/>
            <a:r>
              <a:rPr lang="en-US" sz="2400" dirty="0"/>
              <a:t>ONT metagenomic reads</a:t>
            </a:r>
          </a:p>
        </p:txBody>
      </p:sp>
      <p:sp>
        <p:nvSpPr>
          <p:cNvPr id="161" name="TextBox 160">
            <a:extLst>
              <a:ext uri="{FF2B5EF4-FFF2-40B4-BE49-F238E27FC236}">
                <a16:creationId xmlns:a16="http://schemas.microsoft.com/office/drawing/2014/main" id="{C1D2E52D-CE41-4348-B373-C3AE437FFC62}"/>
              </a:ext>
            </a:extLst>
          </p:cNvPr>
          <p:cNvSpPr txBox="1"/>
          <p:nvPr/>
        </p:nvSpPr>
        <p:spPr>
          <a:xfrm>
            <a:off x="41072" y="6557022"/>
            <a:ext cx="4340612" cy="276999"/>
          </a:xfrm>
          <a:prstGeom prst="rect">
            <a:avLst/>
          </a:prstGeom>
          <a:noFill/>
        </p:spPr>
        <p:txBody>
          <a:bodyPr wrap="none" rtlCol="0">
            <a:spAutoFit/>
          </a:bodyPr>
          <a:lstStyle/>
          <a:p>
            <a:r>
              <a:rPr lang="en-US" sz="1200" dirty="0"/>
              <a:t>Figured modified from </a:t>
            </a:r>
            <a:r>
              <a:rPr lang="en-US" sz="1200" dirty="0" err="1"/>
              <a:t>Meren</a:t>
            </a:r>
            <a:r>
              <a:rPr lang="en-US" sz="1200" dirty="0"/>
              <a:t> lab  U Chicago (</a:t>
            </a:r>
            <a:r>
              <a:rPr lang="en-US" sz="1200" dirty="0">
                <a:hlinkClick r:id="rId3"/>
              </a:rPr>
              <a:t>http://merenlab.org</a:t>
            </a:r>
            <a:r>
              <a:rPr lang="en-US" sz="1200" dirty="0"/>
              <a:t>)</a:t>
            </a:r>
          </a:p>
        </p:txBody>
      </p:sp>
    </p:spTree>
    <p:extLst>
      <p:ext uri="{BB962C8B-B14F-4D97-AF65-F5344CB8AC3E}">
        <p14:creationId xmlns:p14="http://schemas.microsoft.com/office/powerpoint/2010/main" val="1150047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a:t>Dengue virus metagenomics using </a:t>
            </a:r>
            <a:r>
              <a:rPr lang="en-US" dirty="0" err="1"/>
              <a:t>MinION</a:t>
            </a:r>
            <a:endParaRPr lang="en-US" dirty="0"/>
          </a:p>
        </p:txBody>
      </p:sp>
      <p:cxnSp>
        <p:nvCxnSpPr>
          <p:cNvPr id="7" name="Straight Connector 6">
            <a:extLst>
              <a:ext uri="{FF2B5EF4-FFF2-40B4-BE49-F238E27FC236}">
                <a16:creationId xmlns:a16="http://schemas.microsoft.com/office/drawing/2014/main" id="{4B7FA81A-54CB-4A3F-AF19-BCA66F1BA66A}"/>
              </a:ext>
            </a:extLst>
          </p:cNvPr>
          <p:cNvCxnSpPr>
            <a:cxnSpLocks/>
          </p:cNvCxnSpPr>
          <p:nvPr/>
        </p:nvCxnSpPr>
        <p:spPr>
          <a:xfrm>
            <a:off x="1575018" y="2290171"/>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DC97AC-D010-4F32-85C5-CEAB301622E3}"/>
              </a:ext>
            </a:extLst>
          </p:cNvPr>
          <p:cNvCxnSpPr>
            <a:cxnSpLocks/>
          </p:cNvCxnSpPr>
          <p:nvPr/>
        </p:nvCxnSpPr>
        <p:spPr>
          <a:xfrm>
            <a:off x="494408" y="347669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78BAA9-7AE5-4C1B-A3F2-BCC0B6812C0F}"/>
              </a:ext>
            </a:extLst>
          </p:cNvPr>
          <p:cNvCxnSpPr>
            <a:cxnSpLocks/>
          </p:cNvCxnSpPr>
          <p:nvPr/>
        </p:nvCxnSpPr>
        <p:spPr>
          <a:xfrm flipV="1">
            <a:off x="3071851" y="2431211"/>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FD0D67-F36D-41F3-8EDC-078EAE4190DC}"/>
              </a:ext>
            </a:extLst>
          </p:cNvPr>
          <p:cNvCxnSpPr>
            <a:cxnSpLocks/>
          </p:cNvCxnSpPr>
          <p:nvPr/>
        </p:nvCxnSpPr>
        <p:spPr>
          <a:xfrm flipV="1">
            <a:off x="3348158" y="3665837"/>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41DD7D-3C10-44A6-A458-4EAC1D6ECA30}"/>
              </a:ext>
            </a:extLst>
          </p:cNvPr>
          <p:cNvCxnSpPr>
            <a:cxnSpLocks/>
          </p:cNvCxnSpPr>
          <p:nvPr/>
        </p:nvCxnSpPr>
        <p:spPr>
          <a:xfrm flipV="1">
            <a:off x="287241" y="213410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8E0221-D750-46FB-BC9D-579ACB59AB42}"/>
              </a:ext>
            </a:extLst>
          </p:cNvPr>
          <p:cNvCxnSpPr>
            <a:cxnSpLocks/>
          </p:cNvCxnSpPr>
          <p:nvPr/>
        </p:nvCxnSpPr>
        <p:spPr>
          <a:xfrm flipV="1">
            <a:off x="2375783" y="272831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4F8E57-C06F-4084-9011-16EDB60F3FDE}"/>
              </a:ext>
            </a:extLst>
          </p:cNvPr>
          <p:cNvCxnSpPr>
            <a:cxnSpLocks/>
          </p:cNvCxnSpPr>
          <p:nvPr/>
        </p:nvCxnSpPr>
        <p:spPr>
          <a:xfrm flipV="1">
            <a:off x="95084" y="3100852"/>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0A3286-52CF-44C4-A877-9A5B9805A111}"/>
              </a:ext>
            </a:extLst>
          </p:cNvPr>
          <p:cNvCxnSpPr>
            <a:cxnSpLocks/>
          </p:cNvCxnSpPr>
          <p:nvPr/>
        </p:nvCxnSpPr>
        <p:spPr>
          <a:xfrm flipV="1">
            <a:off x="413136" y="1936340"/>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A1474E-5249-4178-8D4B-C16B13AAE81E}"/>
              </a:ext>
            </a:extLst>
          </p:cNvPr>
          <p:cNvCxnSpPr>
            <a:cxnSpLocks/>
          </p:cNvCxnSpPr>
          <p:nvPr/>
        </p:nvCxnSpPr>
        <p:spPr>
          <a:xfrm flipV="1">
            <a:off x="2716693" y="3473386"/>
            <a:ext cx="2654741"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B34C8F-EE64-4E32-89A8-D101D42DC1A5}"/>
              </a:ext>
            </a:extLst>
          </p:cNvPr>
          <p:cNvCxnSpPr>
            <a:cxnSpLocks/>
          </p:cNvCxnSpPr>
          <p:nvPr/>
        </p:nvCxnSpPr>
        <p:spPr>
          <a:xfrm flipV="1">
            <a:off x="1116101" y="2892289"/>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5FDB37-D125-42C0-AB04-CE48212E5890}"/>
              </a:ext>
            </a:extLst>
          </p:cNvPr>
          <p:cNvCxnSpPr>
            <a:cxnSpLocks/>
          </p:cNvCxnSpPr>
          <p:nvPr/>
        </p:nvCxnSpPr>
        <p:spPr>
          <a:xfrm flipV="1">
            <a:off x="590714" y="2550105"/>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7850DB-A2AF-4754-B37E-E9B72A8EED04}"/>
              </a:ext>
            </a:extLst>
          </p:cNvPr>
          <p:cNvCxnSpPr>
            <a:cxnSpLocks/>
          </p:cNvCxnSpPr>
          <p:nvPr/>
        </p:nvCxnSpPr>
        <p:spPr>
          <a:xfrm flipV="1">
            <a:off x="2375783" y="2290171"/>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B7DB6E-0A7E-42F5-B29A-94283627167E}"/>
              </a:ext>
            </a:extLst>
          </p:cNvPr>
          <p:cNvCxnSpPr>
            <a:cxnSpLocks/>
          </p:cNvCxnSpPr>
          <p:nvPr/>
        </p:nvCxnSpPr>
        <p:spPr>
          <a:xfrm flipV="1">
            <a:off x="2712387" y="1758129"/>
            <a:ext cx="2299583"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0DA4A6-9FD5-4D65-9AAF-CD0809812714}"/>
              </a:ext>
            </a:extLst>
          </p:cNvPr>
          <p:cNvCxnSpPr>
            <a:cxnSpLocks/>
          </p:cNvCxnSpPr>
          <p:nvPr/>
        </p:nvCxnSpPr>
        <p:spPr>
          <a:xfrm flipV="1">
            <a:off x="1922059" y="3279063"/>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006C3-37AC-4ADD-9736-35763496A297}"/>
              </a:ext>
            </a:extLst>
          </p:cNvPr>
          <p:cNvCxnSpPr>
            <a:cxnSpLocks/>
          </p:cNvCxnSpPr>
          <p:nvPr/>
        </p:nvCxnSpPr>
        <p:spPr>
          <a:xfrm>
            <a:off x="1575018" y="3645002"/>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43C9605-E50F-40B5-8B22-35B0F316A7FA}"/>
              </a:ext>
            </a:extLst>
          </p:cNvPr>
          <p:cNvCxnSpPr>
            <a:cxnSpLocks/>
          </p:cNvCxnSpPr>
          <p:nvPr/>
        </p:nvCxnSpPr>
        <p:spPr>
          <a:xfrm>
            <a:off x="805398" y="2411984"/>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79D92F-CA8F-4A7F-8475-14AFBFEA6D59}"/>
              </a:ext>
            </a:extLst>
          </p:cNvPr>
          <p:cNvCxnSpPr>
            <a:cxnSpLocks/>
          </p:cNvCxnSpPr>
          <p:nvPr/>
        </p:nvCxnSpPr>
        <p:spPr>
          <a:xfrm>
            <a:off x="3166604" y="3100852"/>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E892F58-BC7E-4DB8-B416-C5B5740C6BAE}"/>
              </a:ext>
            </a:extLst>
          </p:cNvPr>
          <p:cNvCxnSpPr>
            <a:cxnSpLocks/>
          </p:cNvCxnSpPr>
          <p:nvPr/>
        </p:nvCxnSpPr>
        <p:spPr>
          <a:xfrm>
            <a:off x="3727169" y="2609196"/>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B6BC0A-919E-49F5-B947-14FF71E87B00}"/>
              </a:ext>
            </a:extLst>
          </p:cNvPr>
          <p:cNvCxnSpPr>
            <a:cxnSpLocks/>
          </p:cNvCxnSpPr>
          <p:nvPr/>
        </p:nvCxnSpPr>
        <p:spPr>
          <a:xfrm>
            <a:off x="825439" y="175812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1277AE-7E5F-4A92-BB5D-04FA14D82BF8}"/>
              </a:ext>
            </a:extLst>
          </p:cNvPr>
          <p:cNvCxnSpPr>
            <a:cxnSpLocks/>
          </p:cNvCxnSpPr>
          <p:nvPr/>
        </p:nvCxnSpPr>
        <p:spPr>
          <a:xfrm flipV="1">
            <a:off x="3737603" y="2963252"/>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40009A2-D04A-49C8-B65C-4F7675E023F8}"/>
              </a:ext>
            </a:extLst>
          </p:cNvPr>
          <p:cNvCxnSpPr>
            <a:cxnSpLocks/>
          </p:cNvCxnSpPr>
          <p:nvPr/>
        </p:nvCxnSpPr>
        <p:spPr>
          <a:xfrm flipV="1">
            <a:off x="4420589" y="3301771"/>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150C6D-AAB5-431A-89DB-228207E0F30C}"/>
              </a:ext>
            </a:extLst>
          </p:cNvPr>
          <p:cNvCxnSpPr>
            <a:cxnSpLocks/>
          </p:cNvCxnSpPr>
          <p:nvPr/>
        </p:nvCxnSpPr>
        <p:spPr>
          <a:xfrm flipV="1">
            <a:off x="413136" y="2742883"/>
            <a:ext cx="1391809"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C930D96-1739-4296-8237-6DFC36779EA2}"/>
              </a:ext>
            </a:extLst>
          </p:cNvPr>
          <p:cNvCxnSpPr>
            <a:cxnSpLocks/>
          </p:cNvCxnSpPr>
          <p:nvPr/>
        </p:nvCxnSpPr>
        <p:spPr>
          <a:xfrm flipV="1">
            <a:off x="256923" y="3268136"/>
            <a:ext cx="1391809"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2CE0BB-0748-4ADF-9D7B-C5D698F4C152}"/>
              </a:ext>
            </a:extLst>
          </p:cNvPr>
          <p:cNvCxnSpPr>
            <a:cxnSpLocks/>
          </p:cNvCxnSpPr>
          <p:nvPr/>
        </p:nvCxnSpPr>
        <p:spPr>
          <a:xfrm>
            <a:off x="3925061" y="2134107"/>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64A22F3-BA31-40F9-A17D-86A31E1C1C8F}"/>
              </a:ext>
            </a:extLst>
          </p:cNvPr>
          <p:cNvCxnSpPr>
            <a:cxnSpLocks/>
          </p:cNvCxnSpPr>
          <p:nvPr/>
        </p:nvCxnSpPr>
        <p:spPr>
          <a:xfrm>
            <a:off x="3144574" y="2040175"/>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13AA7-1530-4AC1-A1E7-C072669A480B}"/>
              </a:ext>
            </a:extLst>
          </p:cNvPr>
          <p:cNvCxnSpPr>
            <a:cxnSpLocks/>
          </p:cNvCxnSpPr>
          <p:nvPr/>
        </p:nvCxnSpPr>
        <p:spPr>
          <a:xfrm>
            <a:off x="2196710" y="1758129"/>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77A76E-0258-4404-B92C-318DC675BAAA}"/>
              </a:ext>
            </a:extLst>
          </p:cNvPr>
          <p:cNvCxnSpPr>
            <a:cxnSpLocks/>
          </p:cNvCxnSpPr>
          <p:nvPr/>
        </p:nvCxnSpPr>
        <p:spPr>
          <a:xfrm>
            <a:off x="2075392" y="3473386"/>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0ECE81-3652-4010-86F8-8B8610065C44}"/>
              </a:ext>
            </a:extLst>
          </p:cNvPr>
          <p:cNvCxnSpPr>
            <a:cxnSpLocks/>
          </p:cNvCxnSpPr>
          <p:nvPr/>
        </p:nvCxnSpPr>
        <p:spPr>
          <a:xfrm>
            <a:off x="4662444" y="3125368"/>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648E381-30E4-42B3-8935-D08681912981}"/>
              </a:ext>
            </a:extLst>
          </p:cNvPr>
          <p:cNvCxnSpPr>
            <a:cxnSpLocks/>
          </p:cNvCxnSpPr>
          <p:nvPr/>
        </p:nvCxnSpPr>
        <p:spPr>
          <a:xfrm>
            <a:off x="3599949" y="1936340"/>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EB77342-2991-43EB-BC8F-5EDCF13214F5}"/>
              </a:ext>
            </a:extLst>
          </p:cNvPr>
          <p:cNvCxnSpPr>
            <a:cxnSpLocks/>
          </p:cNvCxnSpPr>
          <p:nvPr/>
        </p:nvCxnSpPr>
        <p:spPr>
          <a:xfrm>
            <a:off x="492084" y="2892289"/>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A27ACE-21A3-4FEB-8214-8ED21E9CEEB3}"/>
              </a:ext>
            </a:extLst>
          </p:cNvPr>
          <p:cNvCxnSpPr>
            <a:cxnSpLocks/>
          </p:cNvCxnSpPr>
          <p:nvPr/>
        </p:nvCxnSpPr>
        <p:spPr>
          <a:xfrm>
            <a:off x="682584" y="2290171"/>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5" name="Graphic 144" descr="Line arrow Clockwise curve">
            <a:extLst>
              <a:ext uri="{FF2B5EF4-FFF2-40B4-BE49-F238E27FC236}">
                <a16:creationId xmlns:a16="http://schemas.microsoft.com/office/drawing/2014/main" id="{57F8A296-F07D-4969-B0BB-A4268A076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510935">
            <a:off x="6060154" y="3807410"/>
            <a:ext cx="640080" cy="640080"/>
          </a:xfrm>
          <a:prstGeom prst="rect">
            <a:avLst/>
          </a:prstGeom>
        </p:spPr>
      </p:pic>
      <p:sp>
        <p:nvSpPr>
          <p:cNvPr id="146" name="TextBox 145">
            <a:extLst>
              <a:ext uri="{FF2B5EF4-FFF2-40B4-BE49-F238E27FC236}">
                <a16:creationId xmlns:a16="http://schemas.microsoft.com/office/drawing/2014/main" id="{94DDCAE6-340D-4BD9-83F2-F1A99DC68B7E}"/>
              </a:ext>
            </a:extLst>
          </p:cNvPr>
          <p:cNvSpPr txBox="1"/>
          <p:nvPr/>
        </p:nvSpPr>
        <p:spPr>
          <a:xfrm>
            <a:off x="5289834" y="3297220"/>
            <a:ext cx="3091292" cy="461665"/>
          </a:xfrm>
          <a:prstGeom prst="rect">
            <a:avLst/>
          </a:prstGeom>
          <a:noFill/>
        </p:spPr>
        <p:txBody>
          <a:bodyPr wrap="square" rtlCol="0">
            <a:spAutoFit/>
          </a:bodyPr>
          <a:lstStyle/>
          <a:p>
            <a:pPr algn="ctr"/>
            <a:r>
              <a:rPr lang="en-US" sz="2400" i="1" dirty="0"/>
              <a:t>De novo </a:t>
            </a:r>
            <a:r>
              <a:rPr lang="en-US" sz="2400" dirty="0"/>
              <a:t>Assembly</a:t>
            </a:r>
            <a:endParaRPr lang="en-US" sz="2400" i="1" dirty="0"/>
          </a:p>
        </p:txBody>
      </p:sp>
      <p:sp>
        <p:nvSpPr>
          <p:cNvPr id="147" name="Oval 146">
            <a:extLst>
              <a:ext uri="{FF2B5EF4-FFF2-40B4-BE49-F238E27FC236}">
                <a16:creationId xmlns:a16="http://schemas.microsoft.com/office/drawing/2014/main" id="{018266D6-BB24-413E-8F7E-4467B2AF3FC4}"/>
              </a:ext>
            </a:extLst>
          </p:cNvPr>
          <p:cNvSpPr>
            <a:spLocks noChangeAspect="1"/>
          </p:cNvSpPr>
          <p:nvPr/>
        </p:nvSpPr>
        <p:spPr>
          <a:xfrm>
            <a:off x="264892" y="4769817"/>
            <a:ext cx="914400" cy="914400"/>
          </a:xfrm>
          <a:prstGeom prst="ellipse">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F80E15C-2222-4366-A911-EEA205F76DF4}"/>
              </a:ext>
            </a:extLst>
          </p:cNvPr>
          <p:cNvSpPr>
            <a:spLocks noChangeAspect="1"/>
          </p:cNvSpPr>
          <p:nvPr/>
        </p:nvSpPr>
        <p:spPr>
          <a:xfrm>
            <a:off x="1003370" y="5684217"/>
            <a:ext cx="731520" cy="731520"/>
          </a:xfrm>
          <a:prstGeom prst="ellipse">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75000"/>
                  </a:schemeClr>
                </a:solidFill>
              </a:ln>
            </a:endParaRPr>
          </a:p>
        </p:txBody>
      </p:sp>
      <p:cxnSp>
        <p:nvCxnSpPr>
          <p:cNvPr id="149" name="Straight Connector 148">
            <a:extLst>
              <a:ext uri="{FF2B5EF4-FFF2-40B4-BE49-F238E27FC236}">
                <a16:creationId xmlns:a16="http://schemas.microsoft.com/office/drawing/2014/main" id="{D07AFECB-06AF-4124-A98B-CD6BC8ED0151}"/>
              </a:ext>
            </a:extLst>
          </p:cNvPr>
          <p:cNvCxnSpPr>
            <a:cxnSpLocks/>
          </p:cNvCxnSpPr>
          <p:nvPr/>
        </p:nvCxnSpPr>
        <p:spPr>
          <a:xfrm flipV="1">
            <a:off x="1582490" y="4892606"/>
            <a:ext cx="45720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E84F758-5035-472D-B71C-EC864127EEAC}"/>
              </a:ext>
            </a:extLst>
          </p:cNvPr>
          <p:cNvCxnSpPr>
            <a:cxnSpLocks/>
          </p:cNvCxnSpPr>
          <p:nvPr/>
        </p:nvCxnSpPr>
        <p:spPr>
          <a:xfrm flipV="1">
            <a:off x="2964218" y="6275189"/>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636864F-8ADD-491D-97BB-70C9A5AD83E1}"/>
              </a:ext>
            </a:extLst>
          </p:cNvPr>
          <p:cNvCxnSpPr>
            <a:cxnSpLocks/>
          </p:cNvCxnSpPr>
          <p:nvPr/>
        </p:nvCxnSpPr>
        <p:spPr>
          <a:xfrm flipV="1">
            <a:off x="1734890" y="5045006"/>
            <a:ext cx="36576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8487954-D3EF-4C03-81E9-7AA5E1DCB467}"/>
              </a:ext>
            </a:extLst>
          </p:cNvPr>
          <p:cNvCxnSpPr>
            <a:cxnSpLocks/>
          </p:cNvCxnSpPr>
          <p:nvPr/>
        </p:nvCxnSpPr>
        <p:spPr>
          <a:xfrm flipV="1">
            <a:off x="1887290" y="5197406"/>
            <a:ext cx="27432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88E1F46-669A-4079-9A1F-650F5D39CB6C}"/>
              </a:ext>
            </a:extLst>
          </p:cNvPr>
          <p:cNvCxnSpPr>
            <a:cxnSpLocks/>
          </p:cNvCxnSpPr>
          <p:nvPr/>
        </p:nvCxnSpPr>
        <p:spPr>
          <a:xfrm flipV="1">
            <a:off x="2039690" y="5349806"/>
            <a:ext cx="18288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BF949F-F279-4242-A568-B9983B469ECC}"/>
              </a:ext>
            </a:extLst>
          </p:cNvPr>
          <p:cNvCxnSpPr>
            <a:cxnSpLocks/>
          </p:cNvCxnSpPr>
          <p:nvPr/>
        </p:nvCxnSpPr>
        <p:spPr>
          <a:xfrm flipV="1">
            <a:off x="2192090" y="5502206"/>
            <a:ext cx="9144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FD677A2-97D9-4908-BE08-39415C8D1551}"/>
              </a:ext>
            </a:extLst>
          </p:cNvPr>
          <p:cNvSpPr txBox="1"/>
          <p:nvPr/>
        </p:nvSpPr>
        <p:spPr>
          <a:xfrm>
            <a:off x="2476073" y="5780405"/>
            <a:ext cx="2442578" cy="461665"/>
          </a:xfrm>
          <a:prstGeom prst="rect">
            <a:avLst/>
          </a:prstGeom>
          <a:noFill/>
        </p:spPr>
        <p:txBody>
          <a:bodyPr wrap="square" rtlCol="0">
            <a:spAutoFit/>
          </a:bodyPr>
          <a:lstStyle/>
          <a:p>
            <a:pPr algn="ctr"/>
            <a:r>
              <a:rPr lang="en-US" sz="2400" dirty="0"/>
              <a:t>DENV Genome</a:t>
            </a:r>
          </a:p>
        </p:txBody>
      </p:sp>
      <p:sp>
        <p:nvSpPr>
          <p:cNvPr id="163" name="TextBox 162">
            <a:extLst>
              <a:ext uri="{FF2B5EF4-FFF2-40B4-BE49-F238E27FC236}">
                <a16:creationId xmlns:a16="http://schemas.microsoft.com/office/drawing/2014/main" id="{7F644A1C-DE81-43AF-AFBD-C3DBEE12C18E}"/>
              </a:ext>
            </a:extLst>
          </p:cNvPr>
          <p:cNvSpPr txBox="1"/>
          <p:nvPr/>
        </p:nvSpPr>
        <p:spPr>
          <a:xfrm>
            <a:off x="2324582" y="4299338"/>
            <a:ext cx="2768873" cy="461665"/>
          </a:xfrm>
          <a:prstGeom prst="rect">
            <a:avLst/>
          </a:prstGeom>
          <a:noFill/>
        </p:spPr>
        <p:txBody>
          <a:bodyPr wrap="square" rtlCol="0">
            <a:spAutoFit/>
          </a:bodyPr>
          <a:lstStyle/>
          <a:p>
            <a:pPr algn="ctr"/>
            <a:r>
              <a:rPr lang="en-US" sz="2400" dirty="0"/>
              <a:t>Human Genome</a:t>
            </a:r>
          </a:p>
        </p:txBody>
      </p:sp>
      <p:sp>
        <p:nvSpPr>
          <p:cNvPr id="164" name="TextBox 163">
            <a:extLst>
              <a:ext uri="{FF2B5EF4-FFF2-40B4-BE49-F238E27FC236}">
                <a16:creationId xmlns:a16="http://schemas.microsoft.com/office/drawing/2014/main" id="{3063EBC5-49E5-4E62-B717-2FA1C33EBEFC}"/>
              </a:ext>
            </a:extLst>
          </p:cNvPr>
          <p:cNvSpPr txBox="1"/>
          <p:nvPr/>
        </p:nvSpPr>
        <p:spPr>
          <a:xfrm>
            <a:off x="-180203" y="4304839"/>
            <a:ext cx="2266059" cy="461665"/>
          </a:xfrm>
          <a:prstGeom prst="rect">
            <a:avLst/>
          </a:prstGeom>
          <a:noFill/>
        </p:spPr>
        <p:txBody>
          <a:bodyPr wrap="square" rtlCol="0">
            <a:spAutoFit/>
          </a:bodyPr>
          <a:lstStyle/>
          <a:p>
            <a:pPr algn="ctr"/>
            <a:r>
              <a:rPr lang="en-US" sz="2400" dirty="0"/>
              <a:t>Contaminants</a:t>
            </a:r>
          </a:p>
        </p:txBody>
      </p:sp>
      <p:sp>
        <p:nvSpPr>
          <p:cNvPr id="119" name="TextBox 118">
            <a:extLst>
              <a:ext uri="{FF2B5EF4-FFF2-40B4-BE49-F238E27FC236}">
                <a16:creationId xmlns:a16="http://schemas.microsoft.com/office/drawing/2014/main" id="{38B96F17-1912-49EF-A145-DCD9A1B90896}"/>
              </a:ext>
            </a:extLst>
          </p:cNvPr>
          <p:cNvSpPr txBox="1"/>
          <p:nvPr/>
        </p:nvSpPr>
        <p:spPr>
          <a:xfrm>
            <a:off x="41072" y="6557022"/>
            <a:ext cx="4340612" cy="276999"/>
          </a:xfrm>
          <a:prstGeom prst="rect">
            <a:avLst/>
          </a:prstGeom>
          <a:noFill/>
        </p:spPr>
        <p:txBody>
          <a:bodyPr wrap="none" rtlCol="0">
            <a:spAutoFit/>
          </a:bodyPr>
          <a:lstStyle/>
          <a:p>
            <a:r>
              <a:rPr lang="en-US" sz="1200" dirty="0"/>
              <a:t>Figured modified from </a:t>
            </a:r>
            <a:r>
              <a:rPr lang="en-US" sz="1200" dirty="0" err="1"/>
              <a:t>Meren</a:t>
            </a:r>
            <a:r>
              <a:rPr lang="en-US" sz="1200" dirty="0"/>
              <a:t> lab  U Chicago (</a:t>
            </a:r>
            <a:r>
              <a:rPr lang="en-US" sz="1200" dirty="0">
                <a:hlinkClick r:id="rId5"/>
              </a:rPr>
              <a:t>http://merenlab.org</a:t>
            </a:r>
            <a:r>
              <a:rPr lang="en-US" sz="1200" dirty="0"/>
              <a:t>)</a:t>
            </a:r>
          </a:p>
        </p:txBody>
      </p:sp>
      <p:sp>
        <p:nvSpPr>
          <p:cNvPr id="120" name="TextBox 119">
            <a:extLst>
              <a:ext uri="{FF2B5EF4-FFF2-40B4-BE49-F238E27FC236}">
                <a16:creationId xmlns:a16="http://schemas.microsoft.com/office/drawing/2014/main" id="{3CC50774-80E4-4E26-ACF9-456E76C66968}"/>
              </a:ext>
            </a:extLst>
          </p:cNvPr>
          <p:cNvSpPr txBox="1"/>
          <p:nvPr/>
        </p:nvSpPr>
        <p:spPr>
          <a:xfrm>
            <a:off x="1120678" y="1158606"/>
            <a:ext cx="3414891" cy="461665"/>
          </a:xfrm>
          <a:prstGeom prst="rect">
            <a:avLst/>
          </a:prstGeom>
          <a:noFill/>
        </p:spPr>
        <p:txBody>
          <a:bodyPr wrap="square" rtlCol="0">
            <a:spAutoFit/>
          </a:bodyPr>
          <a:lstStyle/>
          <a:p>
            <a:pPr algn="ctr"/>
            <a:r>
              <a:rPr lang="en-US" sz="2400" dirty="0"/>
              <a:t>ONT metagenomic reads</a:t>
            </a:r>
          </a:p>
        </p:txBody>
      </p:sp>
    </p:spTree>
    <p:extLst>
      <p:ext uri="{BB962C8B-B14F-4D97-AF65-F5344CB8AC3E}">
        <p14:creationId xmlns:p14="http://schemas.microsoft.com/office/powerpoint/2010/main" val="2919864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a:t>Dengue virus metagenomics using </a:t>
            </a:r>
            <a:r>
              <a:rPr lang="en-US" dirty="0" err="1"/>
              <a:t>MinION</a:t>
            </a:r>
            <a:endParaRPr lang="en-US" dirty="0"/>
          </a:p>
        </p:txBody>
      </p:sp>
      <p:cxnSp>
        <p:nvCxnSpPr>
          <p:cNvPr id="7" name="Straight Connector 6">
            <a:extLst>
              <a:ext uri="{FF2B5EF4-FFF2-40B4-BE49-F238E27FC236}">
                <a16:creationId xmlns:a16="http://schemas.microsoft.com/office/drawing/2014/main" id="{4B7FA81A-54CB-4A3F-AF19-BCA66F1BA66A}"/>
              </a:ext>
            </a:extLst>
          </p:cNvPr>
          <p:cNvCxnSpPr>
            <a:cxnSpLocks/>
          </p:cNvCxnSpPr>
          <p:nvPr/>
        </p:nvCxnSpPr>
        <p:spPr>
          <a:xfrm>
            <a:off x="1575018" y="2290171"/>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DC97AC-D010-4F32-85C5-CEAB301622E3}"/>
              </a:ext>
            </a:extLst>
          </p:cNvPr>
          <p:cNvCxnSpPr>
            <a:cxnSpLocks/>
          </p:cNvCxnSpPr>
          <p:nvPr/>
        </p:nvCxnSpPr>
        <p:spPr>
          <a:xfrm>
            <a:off x="494408" y="347669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78BAA9-7AE5-4C1B-A3F2-BCC0B6812C0F}"/>
              </a:ext>
            </a:extLst>
          </p:cNvPr>
          <p:cNvCxnSpPr>
            <a:cxnSpLocks/>
          </p:cNvCxnSpPr>
          <p:nvPr/>
        </p:nvCxnSpPr>
        <p:spPr>
          <a:xfrm flipV="1">
            <a:off x="3071851" y="2431211"/>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FD0D67-F36D-41F3-8EDC-078EAE4190DC}"/>
              </a:ext>
            </a:extLst>
          </p:cNvPr>
          <p:cNvCxnSpPr>
            <a:cxnSpLocks/>
          </p:cNvCxnSpPr>
          <p:nvPr/>
        </p:nvCxnSpPr>
        <p:spPr>
          <a:xfrm flipV="1">
            <a:off x="3348158" y="3665837"/>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41DD7D-3C10-44A6-A458-4EAC1D6ECA30}"/>
              </a:ext>
            </a:extLst>
          </p:cNvPr>
          <p:cNvCxnSpPr>
            <a:cxnSpLocks/>
          </p:cNvCxnSpPr>
          <p:nvPr/>
        </p:nvCxnSpPr>
        <p:spPr>
          <a:xfrm flipV="1">
            <a:off x="287241" y="213410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8E0221-D750-46FB-BC9D-579ACB59AB42}"/>
              </a:ext>
            </a:extLst>
          </p:cNvPr>
          <p:cNvCxnSpPr>
            <a:cxnSpLocks/>
          </p:cNvCxnSpPr>
          <p:nvPr/>
        </p:nvCxnSpPr>
        <p:spPr>
          <a:xfrm flipV="1">
            <a:off x="2375783" y="2728317"/>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4F8E57-C06F-4084-9011-16EDB60F3FDE}"/>
              </a:ext>
            </a:extLst>
          </p:cNvPr>
          <p:cNvCxnSpPr>
            <a:cxnSpLocks/>
          </p:cNvCxnSpPr>
          <p:nvPr/>
        </p:nvCxnSpPr>
        <p:spPr>
          <a:xfrm flipV="1">
            <a:off x="95084" y="3100852"/>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0A3286-52CF-44C4-A877-9A5B9805A111}"/>
              </a:ext>
            </a:extLst>
          </p:cNvPr>
          <p:cNvCxnSpPr>
            <a:cxnSpLocks/>
          </p:cNvCxnSpPr>
          <p:nvPr/>
        </p:nvCxnSpPr>
        <p:spPr>
          <a:xfrm flipV="1">
            <a:off x="413136" y="1936340"/>
            <a:ext cx="2654741"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A1474E-5249-4178-8D4B-C16B13AAE81E}"/>
              </a:ext>
            </a:extLst>
          </p:cNvPr>
          <p:cNvCxnSpPr>
            <a:cxnSpLocks/>
          </p:cNvCxnSpPr>
          <p:nvPr/>
        </p:nvCxnSpPr>
        <p:spPr>
          <a:xfrm flipV="1">
            <a:off x="2716693" y="3473386"/>
            <a:ext cx="2654741"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B34C8F-EE64-4E32-89A8-D101D42DC1A5}"/>
              </a:ext>
            </a:extLst>
          </p:cNvPr>
          <p:cNvCxnSpPr>
            <a:cxnSpLocks/>
          </p:cNvCxnSpPr>
          <p:nvPr/>
        </p:nvCxnSpPr>
        <p:spPr>
          <a:xfrm flipV="1">
            <a:off x="1116101" y="2892289"/>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5FDB37-D125-42C0-AB04-CE48212E5890}"/>
              </a:ext>
            </a:extLst>
          </p:cNvPr>
          <p:cNvCxnSpPr>
            <a:cxnSpLocks/>
          </p:cNvCxnSpPr>
          <p:nvPr/>
        </p:nvCxnSpPr>
        <p:spPr>
          <a:xfrm flipV="1">
            <a:off x="590714" y="2550105"/>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7850DB-A2AF-4754-B37E-E9B72A8EED04}"/>
              </a:ext>
            </a:extLst>
          </p:cNvPr>
          <p:cNvCxnSpPr>
            <a:cxnSpLocks/>
          </p:cNvCxnSpPr>
          <p:nvPr/>
        </p:nvCxnSpPr>
        <p:spPr>
          <a:xfrm flipV="1">
            <a:off x="2375783" y="2290171"/>
            <a:ext cx="2299583"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B7DB6E-0A7E-42F5-B29A-94283627167E}"/>
              </a:ext>
            </a:extLst>
          </p:cNvPr>
          <p:cNvCxnSpPr>
            <a:cxnSpLocks/>
          </p:cNvCxnSpPr>
          <p:nvPr/>
        </p:nvCxnSpPr>
        <p:spPr>
          <a:xfrm flipV="1">
            <a:off x="2712387" y="1758129"/>
            <a:ext cx="2299583"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0DA4A6-9FD5-4D65-9AAF-CD0809812714}"/>
              </a:ext>
            </a:extLst>
          </p:cNvPr>
          <p:cNvCxnSpPr>
            <a:cxnSpLocks/>
          </p:cNvCxnSpPr>
          <p:nvPr/>
        </p:nvCxnSpPr>
        <p:spPr>
          <a:xfrm flipV="1">
            <a:off x="1922059" y="3279063"/>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006C3-37AC-4ADD-9736-35763496A297}"/>
              </a:ext>
            </a:extLst>
          </p:cNvPr>
          <p:cNvCxnSpPr>
            <a:cxnSpLocks/>
          </p:cNvCxnSpPr>
          <p:nvPr/>
        </p:nvCxnSpPr>
        <p:spPr>
          <a:xfrm>
            <a:off x="1575018" y="3645002"/>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43C9605-E50F-40B5-8B22-35B0F316A7FA}"/>
              </a:ext>
            </a:extLst>
          </p:cNvPr>
          <p:cNvCxnSpPr>
            <a:cxnSpLocks/>
          </p:cNvCxnSpPr>
          <p:nvPr/>
        </p:nvCxnSpPr>
        <p:spPr>
          <a:xfrm>
            <a:off x="805398" y="2411984"/>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79D92F-CA8F-4A7F-8475-14AFBFEA6D59}"/>
              </a:ext>
            </a:extLst>
          </p:cNvPr>
          <p:cNvCxnSpPr>
            <a:cxnSpLocks/>
          </p:cNvCxnSpPr>
          <p:nvPr/>
        </p:nvCxnSpPr>
        <p:spPr>
          <a:xfrm>
            <a:off x="3166604" y="3100852"/>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E892F58-BC7E-4DB8-B416-C5B5740C6BAE}"/>
              </a:ext>
            </a:extLst>
          </p:cNvPr>
          <p:cNvCxnSpPr>
            <a:cxnSpLocks/>
          </p:cNvCxnSpPr>
          <p:nvPr/>
        </p:nvCxnSpPr>
        <p:spPr>
          <a:xfrm>
            <a:off x="3727169" y="2609196"/>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B6BC0A-919E-49F5-B947-14FF71E87B00}"/>
              </a:ext>
            </a:extLst>
          </p:cNvPr>
          <p:cNvCxnSpPr>
            <a:cxnSpLocks/>
          </p:cNvCxnSpPr>
          <p:nvPr/>
        </p:nvCxnSpPr>
        <p:spPr>
          <a:xfrm>
            <a:off x="825439" y="175812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1277AE-7E5F-4A92-BB5D-04FA14D82BF8}"/>
              </a:ext>
            </a:extLst>
          </p:cNvPr>
          <p:cNvCxnSpPr>
            <a:cxnSpLocks/>
          </p:cNvCxnSpPr>
          <p:nvPr/>
        </p:nvCxnSpPr>
        <p:spPr>
          <a:xfrm flipV="1">
            <a:off x="3737603" y="2963252"/>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40009A2-D04A-49C8-B65C-4F7675E023F8}"/>
              </a:ext>
            </a:extLst>
          </p:cNvPr>
          <p:cNvCxnSpPr>
            <a:cxnSpLocks/>
          </p:cNvCxnSpPr>
          <p:nvPr/>
        </p:nvCxnSpPr>
        <p:spPr>
          <a:xfrm flipV="1">
            <a:off x="4420589" y="3301771"/>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150C6D-AAB5-431A-89DB-228207E0F30C}"/>
              </a:ext>
            </a:extLst>
          </p:cNvPr>
          <p:cNvCxnSpPr>
            <a:cxnSpLocks/>
          </p:cNvCxnSpPr>
          <p:nvPr/>
        </p:nvCxnSpPr>
        <p:spPr>
          <a:xfrm flipV="1">
            <a:off x="413136" y="2742883"/>
            <a:ext cx="1391809"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C930D96-1739-4296-8237-6DFC36779EA2}"/>
              </a:ext>
            </a:extLst>
          </p:cNvPr>
          <p:cNvCxnSpPr>
            <a:cxnSpLocks/>
          </p:cNvCxnSpPr>
          <p:nvPr/>
        </p:nvCxnSpPr>
        <p:spPr>
          <a:xfrm flipV="1">
            <a:off x="256923" y="3268136"/>
            <a:ext cx="1391809" cy="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2CE0BB-0748-4ADF-9D7B-C5D698F4C152}"/>
              </a:ext>
            </a:extLst>
          </p:cNvPr>
          <p:cNvCxnSpPr>
            <a:cxnSpLocks/>
          </p:cNvCxnSpPr>
          <p:nvPr/>
        </p:nvCxnSpPr>
        <p:spPr>
          <a:xfrm>
            <a:off x="3925061" y="2134107"/>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64A22F3-BA31-40F9-A17D-86A31E1C1C8F}"/>
              </a:ext>
            </a:extLst>
          </p:cNvPr>
          <p:cNvCxnSpPr>
            <a:cxnSpLocks/>
          </p:cNvCxnSpPr>
          <p:nvPr/>
        </p:nvCxnSpPr>
        <p:spPr>
          <a:xfrm>
            <a:off x="3144574" y="2040175"/>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213AA7-1530-4AC1-A1E7-C072669A480B}"/>
              </a:ext>
            </a:extLst>
          </p:cNvPr>
          <p:cNvCxnSpPr>
            <a:cxnSpLocks/>
          </p:cNvCxnSpPr>
          <p:nvPr/>
        </p:nvCxnSpPr>
        <p:spPr>
          <a:xfrm>
            <a:off x="2196710" y="1758129"/>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77A76E-0258-4404-B92C-318DC675BAAA}"/>
              </a:ext>
            </a:extLst>
          </p:cNvPr>
          <p:cNvCxnSpPr>
            <a:cxnSpLocks/>
          </p:cNvCxnSpPr>
          <p:nvPr/>
        </p:nvCxnSpPr>
        <p:spPr>
          <a:xfrm>
            <a:off x="2075392" y="3473386"/>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0ECE81-3652-4010-86F8-8B8610065C44}"/>
              </a:ext>
            </a:extLst>
          </p:cNvPr>
          <p:cNvCxnSpPr>
            <a:cxnSpLocks/>
          </p:cNvCxnSpPr>
          <p:nvPr/>
        </p:nvCxnSpPr>
        <p:spPr>
          <a:xfrm>
            <a:off x="4662444" y="3125368"/>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648E381-30E4-42B3-8935-D08681912981}"/>
              </a:ext>
            </a:extLst>
          </p:cNvPr>
          <p:cNvCxnSpPr>
            <a:cxnSpLocks/>
          </p:cNvCxnSpPr>
          <p:nvPr/>
        </p:nvCxnSpPr>
        <p:spPr>
          <a:xfrm>
            <a:off x="3599949" y="1936340"/>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EB77342-2991-43EB-BC8F-5EDCF13214F5}"/>
              </a:ext>
            </a:extLst>
          </p:cNvPr>
          <p:cNvCxnSpPr>
            <a:cxnSpLocks/>
          </p:cNvCxnSpPr>
          <p:nvPr/>
        </p:nvCxnSpPr>
        <p:spPr>
          <a:xfrm>
            <a:off x="492084" y="2892289"/>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A27ACE-21A3-4FEB-8214-8ED21E9CEEB3}"/>
              </a:ext>
            </a:extLst>
          </p:cNvPr>
          <p:cNvCxnSpPr>
            <a:cxnSpLocks/>
          </p:cNvCxnSpPr>
          <p:nvPr/>
        </p:nvCxnSpPr>
        <p:spPr>
          <a:xfrm>
            <a:off x="682584" y="2290171"/>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2" name="Graphic 71" descr="Line arrow Clockwise curve">
            <a:extLst>
              <a:ext uri="{FF2B5EF4-FFF2-40B4-BE49-F238E27FC236}">
                <a16:creationId xmlns:a16="http://schemas.microsoft.com/office/drawing/2014/main" id="{DAE00172-DAD6-4C4A-86D2-3973057DF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800245" flipV="1">
            <a:off x="6335530" y="2121369"/>
            <a:ext cx="640080" cy="640080"/>
          </a:xfrm>
          <a:prstGeom prst="rect">
            <a:avLst/>
          </a:prstGeom>
        </p:spPr>
      </p:pic>
      <p:cxnSp>
        <p:nvCxnSpPr>
          <p:cNvPr id="73" name="Straight Connector 72">
            <a:extLst>
              <a:ext uri="{FF2B5EF4-FFF2-40B4-BE49-F238E27FC236}">
                <a16:creationId xmlns:a16="http://schemas.microsoft.com/office/drawing/2014/main" id="{E62F12CE-8773-4908-99DC-9C9C2AD1749A}"/>
              </a:ext>
            </a:extLst>
          </p:cNvPr>
          <p:cNvCxnSpPr>
            <a:cxnSpLocks/>
          </p:cNvCxnSpPr>
          <p:nvPr/>
        </p:nvCxnSpPr>
        <p:spPr>
          <a:xfrm flipV="1">
            <a:off x="8354175" y="1563729"/>
            <a:ext cx="3297808" cy="2"/>
          </a:xfrm>
          <a:prstGeom prst="line">
            <a:avLst/>
          </a:prstGeom>
          <a:ln w="571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4F272F-D0C9-44B9-B0C5-296A89AFD40F}"/>
              </a:ext>
            </a:extLst>
          </p:cNvPr>
          <p:cNvCxnSpPr>
            <a:cxnSpLocks/>
          </p:cNvCxnSpPr>
          <p:nvPr/>
        </p:nvCxnSpPr>
        <p:spPr>
          <a:xfrm flipV="1">
            <a:off x="8509996" y="1741940"/>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1BBD5-B1A0-4B49-AC55-D7CC4AA63A7F}"/>
              </a:ext>
            </a:extLst>
          </p:cNvPr>
          <p:cNvCxnSpPr>
            <a:cxnSpLocks/>
          </p:cNvCxnSpPr>
          <p:nvPr/>
        </p:nvCxnSpPr>
        <p:spPr>
          <a:xfrm flipV="1">
            <a:off x="9689827" y="1939707"/>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B392556-E130-421F-8AC1-5633EC937F36}"/>
              </a:ext>
            </a:extLst>
          </p:cNvPr>
          <p:cNvCxnSpPr>
            <a:cxnSpLocks/>
          </p:cNvCxnSpPr>
          <p:nvPr/>
        </p:nvCxnSpPr>
        <p:spPr>
          <a:xfrm>
            <a:off x="10195231" y="1741940"/>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5FE654-CF8A-4A50-90EC-A42988EDCC6C}"/>
              </a:ext>
            </a:extLst>
          </p:cNvPr>
          <p:cNvCxnSpPr>
            <a:cxnSpLocks/>
          </p:cNvCxnSpPr>
          <p:nvPr/>
        </p:nvCxnSpPr>
        <p:spPr>
          <a:xfrm>
            <a:off x="10891136" y="1741940"/>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95B78D-AA1A-47D1-A49D-0ACB8072A613}"/>
              </a:ext>
            </a:extLst>
          </p:cNvPr>
          <p:cNvCxnSpPr>
            <a:cxnSpLocks/>
          </p:cNvCxnSpPr>
          <p:nvPr/>
        </p:nvCxnSpPr>
        <p:spPr>
          <a:xfrm>
            <a:off x="9520805" y="2156266"/>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151F8EF-E118-41B1-91EF-DB105C9D1B56}"/>
              </a:ext>
            </a:extLst>
          </p:cNvPr>
          <p:cNvCxnSpPr>
            <a:cxnSpLocks/>
          </p:cNvCxnSpPr>
          <p:nvPr/>
        </p:nvCxnSpPr>
        <p:spPr>
          <a:xfrm>
            <a:off x="8950520" y="2046740"/>
            <a:ext cx="381000" cy="0"/>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092588-92D0-4DA2-9719-E20600DC1EE5}"/>
              </a:ext>
            </a:extLst>
          </p:cNvPr>
          <p:cNvCxnSpPr>
            <a:cxnSpLocks/>
          </p:cNvCxnSpPr>
          <p:nvPr/>
        </p:nvCxnSpPr>
        <p:spPr>
          <a:xfrm flipV="1">
            <a:off x="10195231" y="2134106"/>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B1963A-8ECC-45A0-A52D-0453A1D22F4D}"/>
              </a:ext>
            </a:extLst>
          </p:cNvPr>
          <p:cNvSpPr txBox="1"/>
          <p:nvPr/>
        </p:nvSpPr>
        <p:spPr>
          <a:xfrm>
            <a:off x="8874735" y="1158606"/>
            <a:ext cx="2442578" cy="461665"/>
          </a:xfrm>
          <a:prstGeom prst="rect">
            <a:avLst/>
          </a:prstGeom>
          <a:noFill/>
        </p:spPr>
        <p:txBody>
          <a:bodyPr wrap="square" rtlCol="0">
            <a:spAutoFit/>
          </a:bodyPr>
          <a:lstStyle/>
          <a:p>
            <a:pPr algn="ctr"/>
            <a:r>
              <a:rPr lang="en-US" sz="2400" dirty="0"/>
              <a:t>DENV Genome</a:t>
            </a:r>
          </a:p>
        </p:txBody>
      </p:sp>
      <p:sp>
        <p:nvSpPr>
          <p:cNvPr id="81" name="TextBox 80">
            <a:extLst>
              <a:ext uri="{FF2B5EF4-FFF2-40B4-BE49-F238E27FC236}">
                <a16:creationId xmlns:a16="http://schemas.microsoft.com/office/drawing/2014/main" id="{94B66328-1CEF-407C-99C4-6C09D000E0C3}"/>
              </a:ext>
            </a:extLst>
          </p:cNvPr>
          <p:cNvSpPr txBox="1"/>
          <p:nvPr/>
        </p:nvSpPr>
        <p:spPr>
          <a:xfrm>
            <a:off x="5172999" y="1823484"/>
            <a:ext cx="3091292" cy="461665"/>
          </a:xfrm>
          <a:prstGeom prst="rect">
            <a:avLst/>
          </a:prstGeom>
          <a:noFill/>
        </p:spPr>
        <p:txBody>
          <a:bodyPr wrap="square" rtlCol="0">
            <a:spAutoFit/>
          </a:bodyPr>
          <a:lstStyle/>
          <a:p>
            <a:pPr algn="ctr"/>
            <a:r>
              <a:rPr lang="en-US" sz="2400" dirty="0"/>
              <a:t>Reference Mapping</a:t>
            </a:r>
          </a:p>
        </p:txBody>
      </p:sp>
      <p:cxnSp>
        <p:nvCxnSpPr>
          <p:cNvPr id="84" name="Straight Connector 83">
            <a:extLst>
              <a:ext uri="{FF2B5EF4-FFF2-40B4-BE49-F238E27FC236}">
                <a16:creationId xmlns:a16="http://schemas.microsoft.com/office/drawing/2014/main" id="{F1A08F53-BE14-4767-9DA0-00C06144BCAE}"/>
              </a:ext>
            </a:extLst>
          </p:cNvPr>
          <p:cNvCxnSpPr>
            <a:cxnSpLocks/>
          </p:cNvCxnSpPr>
          <p:nvPr/>
        </p:nvCxnSpPr>
        <p:spPr>
          <a:xfrm flipV="1">
            <a:off x="7638557" y="2668135"/>
            <a:ext cx="4352010" cy="9663"/>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F21A95A-492B-4048-84E5-59FD3E2987FC}"/>
              </a:ext>
            </a:extLst>
          </p:cNvPr>
          <p:cNvCxnSpPr>
            <a:cxnSpLocks/>
          </p:cNvCxnSpPr>
          <p:nvPr/>
        </p:nvCxnSpPr>
        <p:spPr>
          <a:xfrm flipV="1">
            <a:off x="7794378" y="2829059"/>
            <a:ext cx="2299583"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07C96E5-A02F-42C0-9279-35FFEF8E75EB}"/>
              </a:ext>
            </a:extLst>
          </p:cNvPr>
          <p:cNvCxnSpPr>
            <a:cxnSpLocks/>
          </p:cNvCxnSpPr>
          <p:nvPr/>
        </p:nvCxnSpPr>
        <p:spPr>
          <a:xfrm flipV="1">
            <a:off x="8216681" y="2960386"/>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360CBFF-8B1D-4275-9257-1CCCA9F3A5D8}"/>
              </a:ext>
            </a:extLst>
          </p:cNvPr>
          <p:cNvCxnSpPr>
            <a:cxnSpLocks/>
          </p:cNvCxnSpPr>
          <p:nvPr/>
        </p:nvCxnSpPr>
        <p:spPr>
          <a:xfrm>
            <a:off x="7901210" y="3254593"/>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F15505E-AAB3-4C37-A5C4-410EF210A9E2}"/>
              </a:ext>
            </a:extLst>
          </p:cNvPr>
          <p:cNvCxnSpPr>
            <a:cxnSpLocks/>
          </p:cNvCxnSpPr>
          <p:nvPr/>
        </p:nvCxnSpPr>
        <p:spPr>
          <a:xfrm>
            <a:off x="9759812" y="3423077"/>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030C407-FED6-443B-B886-4FDD6D19F529}"/>
              </a:ext>
            </a:extLst>
          </p:cNvPr>
          <p:cNvCxnSpPr>
            <a:cxnSpLocks/>
          </p:cNvCxnSpPr>
          <p:nvPr/>
        </p:nvCxnSpPr>
        <p:spPr>
          <a:xfrm>
            <a:off x="10381505" y="3423077"/>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6C57915-502C-4AC7-9874-A2CDCC06F6A0}"/>
              </a:ext>
            </a:extLst>
          </p:cNvPr>
          <p:cNvCxnSpPr>
            <a:cxnSpLocks/>
          </p:cNvCxnSpPr>
          <p:nvPr/>
        </p:nvCxnSpPr>
        <p:spPr>
          <a:xfrm>
            <a:off x="10093961" y="3729448"/>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3254AD5-5827-432A-AD4F-E23236355DEE}"/>
              </a:ext>
            </a:extLst>
          </p:cNvPr>
          <p:cNvCxnSpPr>
            <a:cxnSpLocks/>
          </p:cNvCxnSpPr>
          <p:nvPr/>
        </p:nvCxnSpPr>
        <p:spPr>
          <a:xfrm>
            <a:off x="8360000" y="3568523"/>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BF8335C-0AAF-4697-9D10-3B201379C648}"/>
              </a:ext>
            </a:extLst>
          </p:cNvPr>
          <p:cNvCxnSpPr>
            <a:cxnSpLocks/>
          </p:cNvCxnSpPr>
          <p:nvPr/>
        </p:nvCxnSpPr>
        <p:spPr>
          <a:xfrm>
            <a:off x="8814776" y="3568523"/>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FB4A378-BAB9-4753-BB75-A0CEFE985451}"/>
              </a:ext>
            </a:extLst>
          </p:cNvPr>
          <p:cNvCxnSpPr>
            <a:cxnSpLocks/>
          </p:cNvCxnSpPr>
          <p:nvPr/>
        </p:nvCxnSpPr>
        <p:spPr>
          <a:xfrm>
            <a:off x="9479612" y="3729448"/>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2DB7087-33D6-44D7-8A5F-AAE8D3FBC89A}"/>
              </a:ext>
            </a:extLst>
          </p:cNvPr>
          <p:cNvCxnSpPr>
            <a:cxnSpLocks/>
          </p:cNvCxnSpPr>
          <p:nvPr/>
        </p:nvCxnSpPr>
        <p:spPr>
          <a:xfrm>
            <a:off x="8322476" y="3437315"/>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D8EEC1F-2CE8-4BBF-B0C2-DC261F6F1725}"/>
              </a:ext>
            </a:extLst>
          </p:cNvPr>
          <p:cNvCxnSpPr>
            <a:cxnSpLocks/>
          </p:cNvCxnSpPr>
          <p:nvPr/>
        </p:nvCxnSpPr>
        <p:spPr>
          <a:xfrm>
            <a:off x="9328620" y="3243701"/>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0E651DC-0079-4281-8079-9F48E247BB60}"/>
              </a:ext>
            </a:extLst>
          </p:cNvPr>
          <p:cNvCxnSpPr>
            <a:cxnSpLocks/>
          </p:cNvCxnSpPr>
          <p:nvPr/>
        </p:nvCxnSpPr>
        <p:spPr>
          <a:xfrm>
            <a:off x="9313133" y="3568523"/>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62AD9C6-39F6-4238-B39C-E3C057F55370}"/>
              </a:ext>
            </a:extLst>
          </p:cNvPr>
          <p:cNvCxnSpPr>
            <a:cxnSpLocks/>
          </p:cNvCxnSpPr>
          <p:nvPr/>
        </p:nvCxnSpPr>
        <p:spPr>
          <a:xfrm>
            <a:off x="8069748" y="3729448"/>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0E8213F-5B5D-4FA0-91D7-6D0E482859A9}"/>
              </a:ext>
            </a:extLst>
          </p:cNvPr>
          <p:cNvCxnSpPr>
            <a:cxnSpLocks/>
          </p:cNvCxnSpPr>
          <p:nvPr/>
        </p:nvCxnSpPr>
        <p:spPr>
          <a:xfrm flipV="1">
            <a:off x="7731479" y="3086771"/>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8212EA4-E9FA-4870-A6F3-F4A978D726E8}"/>
              </a:ext>
            </a:extLst>
          </p:cNvPr>
          <p:cNvCxnSpPr>
            <a:cxnSpLocks/>
          </p:cNvCxnSpPr>
          <p:nvPr/>
        </p:nvCxnSpPr>
        <p:spPr>
          <a:xfrm flipV="1">
            <a:off x="7802667" y="3881801"/>
            <a:ext cx="265474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BED117E-360A-4243-8123-02C1F72FF9DC}"/>
              </a:ext>
            </a:extLst>
          </p:cNvPr>
          <p:cNvCxnSpPr>
            <a:cxnSpLocks/>
          </p:cNvCxnSpPr>
          <p:nvPr/>
        </p:nvCxnSpPr>
        <p:spPr>
          <a:xfrm>
            <a:off x="9485294" y="4016303"/>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06D64E2-5459-404E-8484-8D25FD1DCBEE}"/>
              </a:ext>
            </a:extLst>
          </p:cNvPr>
          <p:cNvCxnSpPr>
            <a:cxnSpLocks/>
          </p:cNvCxnSpPr>
          <p:nvPr/>
        </p:nvCxnSpPr>
        <p:spPr>
          <a:xfrm>
            <a:off x="7979000" y="4023964"/>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98AA8CD-6B57-4F3C-96FB-809F1AA8EB08}"/>
              </a:ext>
            </a:extLst>
          </p:cNvPr>
          <p:cNvCxnSpPr>
            <a:cxnSpLocks/>
          </p:cNvCxnSpPr>
          <p:nvPr/>
        </p:nvCxnSpPr>
        <p:spPr>
          <a:xfrm>
            <a:off x="8490282" y="4016303"/>
            <a:ext cx="893616" cy="766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89B3A4A-50D7-4592-B234-1E7B7C1924D4}"/>
              </a:ext>
            </a:extLst>
          </p:cNvPr>
          <p:cNvSpPr txBox="1"/>
          <p:nvPr/>
        </p:nvSpPr>
        <p:spPr>
          <a:xfrm>
            <a:off x="8718132" y="2290401"/>
            <a:ext cx="2768873" cy="461665"/>
          </a:xfrm>
          <a:prstGeom prst="rect">
            <a:avLst/>
          </a:prstGeom>
          <a:noFill/>
        </p:spPr>
        <p:txBody>
          <a:bodyPr wrap="square" rtlCol="0">
            <a:spAutoFit/>
          </a:bodyPr>
          <a:lstStyle/>
          <a:p>
            <a:pPr algn="ctr"/>
            <a:r>
              <a:rPr lang="en-US" sz="2400" dirty="0"/>
              <a:t>Human Genome</a:t>
            </a:r>
          </a:p>
        </p:txBody>
      </p:sp>
      <p:sp>
        <p:nvSpPr>
          <p:cNvPr id="104" name="TextBox 103">
            <a:extLst>
              <a:ext uri="{FF2B5EF4-FFF2-40B4-BE49-F238E27FC236}">
                <a16:creationId xmlns:a16="http://schemas.microsoft.com/office/drawing/2014/main" id="{795C8A81-3009-4019-ABD6-83A320E7AD22}"/>
              </a:ext>
            </a:extLst>
          </p:cNvPr>
          <p:cNvSpPr txBox="1"/>
          <p:nvPr/>
        </p:nvSpPr>
        <p:spPr>
          <a:xfrm>
            <a:off x="8963507" y="4042396"/>
            <a:ext cx="2266059" cy="461665"/>
          </a:xfrm>
          <a:prstGeom prst="rect">
            <a:avLst/>
          </a:prstGeom>
          <a:noFill/>
        </p:spPr>
        <p:txBody>
          <a:bodyPr wrap="square" rtlCol="0">
            <a:spAutoFit/>
          </a:bodyPr>
          <a:lstStyle/>
          <a:p>
            <a:pPr algn="ctr"/>
            <a:r>
              <a:rPr lang="en-US" sz="2400" dirty="0"/>
              <a:t>Contaminants</a:t>
            </a:r>
          </a:p>
        </p:txBody>
      </p:sp>
      <p:cxnSp>
        <p:nvCxnSpPr>
          <p:cNvPr id="107" name="Straight Connector 106">
            <a:extLst>
              <a:ext uri="{FF2B5EF4-FFF2-40B4-BE49-F238E27FC236}">
                <a16:creationId xmlns:a16="http://schemas.microsoft.com/office/drawing/2014/main" id="{2362E593-EF0B-4286-9786-0B49401A27EB}"/>
              </a:ext>
            </a:extLst>
          </p:cNvPr>
          <p:cNvCxnSpPr>
            <a:cxnSpLocks/>
          </p:cNvCxnSpPr>
          <p:nvPr/>
        </p:nvCxnSpPr>
        <p:spPr>
          <a:xfrm>
            <a:off x="10348932" y="2828428"/>
            <a:ext cx="1641635" cy="441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E87995-ECBE-4C0D-9552-917E56B26299}"/>
              </a:ext>
            </a:extLst>
          </p:cNvPr>
          <p:cNvCxnSpPr>
            <a:cxnSpLocks/>
          </p:cNvCxnSpPr>
          <p:nvPr/>
        </p:nvCxnSpPr>
        <p:spPr>
          <a:xfrm>
            <a:off x="10474961" y="3076873"/>
            <a:ext cx="1641635" cy="441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4662274-C6D6-4B82-BD3C-032CF1B42DEE}"/>
              </a:ext>
            </a:extLst>
          </p:cNvPr>
          <p:cNvCxnSpPr>
            <a:cxnSpLocks/>
          </p:cNvCxnSpPr>
          <p:nvPr/>
        </p:nvCxnSpPr>
        <p:spPr>
          <a:xfrm>
            <a:off x="11105278" y="2960386"/>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8E10DAC-392E-4DC6-A715-9CC36B5AE55C}"/>
              </a:ext>
            </a:extLst>
          </p:cNvPr>
          <p:cNvCxnSpPr>
            <a:cxnSpLocks/>
          </p:cNvCxnSpPr>
          <p:nvPr/>
        </p:nvCxnSpPr>
        <p:spPr>
          <a:xfrm>
            <a:off x="10770794" y="3246462"/>
            <a:ext cx="877867"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4F60E8A-BF8D-4ADC-A984-91A21F6B9777}"/>
              </a:ext>
            </a:extLst>
          </p:cNvPr>
          <p:cNvCxnSpPr>
            <a:cxnSpLocks/>
          </p:cNvCxnSpPr>
          <p:nvPr/>
        </p:nvCxnSpPr>
        <p:spPr>
          <a:xfrm>
            <a:off x="10864585" y="3438209"/>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651E1E4-CE10-4687-B33B-56F92DE08955}"/>
              </a:ext>
            </a:extLst>
          </p:cNvPr>
          <p:cNvCxnSpPr>
            <a:cxnSpLocks/>
          </p:cNvCxnSpPr>
          <p:nvPr/>
        </p:nvCxnSpPr>
        <p:spPr>
          <a:xfrm>
            <a:off x="10871422" y="3881801"/>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B91E03C-3623-489D-935E-3E3B775A8AD1}"/>
              </a:ext>
            </a:extLst>
          </p:cNvPr>
          <p:cNvCxnSpPr>
            <a:cxnSpLocks/>
          </p:cNvCxnSpPr>
          <p:nvPr/>
        </p:nvCxnSpPr>
        <p:spPr>
          <a:xfrm>
            <a:off x="10674085" y="3729448"/>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3A890EE-B7EE-4606-B05A-F68AC3B16245}"/>
              </a:ext>
            </a:extLst>
          </p:cNvPr>
          <p:cNvCxnSpPr>
            <a:cxnSpLocks/>
          </p:cNvCxnSpPr>
          <p:nvPr/>
        </p:nvCxnSpPr>
        <p:spPr>
          <a:xfrm>
            <a:off x="11609567" y="3568523"/>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02B2EBA-5F7E-4E73-9652-0AAC8077DDD6}"/>
              </a:ext>
            </a:extLst>
          </p:cNvPr>
          <p:cNvCxnSpPr>
            <a:cxnSpLocks/>
          </p:cNvCxnSpPr>
          <p:nvPr/>
        </p:nvCxnSpPr>
        <p:spPr>
          <a:xfrm>
            <a:off x="10828727" y="3568523"/>
            <a:ext cx="381000"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2F58BB-DE75-44E0-A350-CE3B8DA0FFFE}"/>
              </a:ext>
            </a:extLst>
          </p:cNvPr>
          <p:cNvCxnSpPr>
            <a:cxnSpLocks/>
          </p:cNvCxnSpPr>
          <p:nvPr/>
        </p:nvCxnSpPr>
        <p:spPr>
          <a:xfrm>
            <a:off x="10872757" y="4023964"/>
            <a:ext cx="124338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63E185A-1AEB-4DFE-9F3A-E2C21C61E07E}"/>
              </a:ext>
            </a:extLst>
          </p:cNvPr>
          <p:cNvCxnSpPr>
            <a:cxnSpLocks/>
          </p:cNvCxnSpPr>
          <p:nvPr/>
        </p:nvCxnSpPr>
        <p:spPr>
          <a:xfrm>
            <a:off x="11426024" y="3881801"/>
            <a:ext cx="625681"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9C5FE2-B32D-4417-8B86-34072D95C8AE}"/>
              </a:ext>
            </a:extLst>
          </p:cNvPr>
          <p:cNvCxnSpPr>
            <a:cxnSpLocks/>
          </p:cNvCxnSpPr>
          <p:nvPr/>
        </p:nvCxnSpPr>
        <p:spPr>
          <a:xfrm flipV="1">
            <a:off x="7699874" y="4475026"/>
            <a:ext cx="2286000" cy="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3E70A6E-B8E7-481A-A2F4-705F7484B004}"/>
              </a:ext>
            </a:extLst>
          </p:cNvPr>
          <p:cNvCxnSpPr>
            <a:cxnSpLocks/>
          </p:cNvCxnSpPr>
          <p:nvPr/>
        </p:nvCxnSpPr>
        <p:spPr>
          <a:xfrm flipV="1">
            <a:off x="10199784" y="4475026"/>
            <a:ext cx="1894525" cy="1"/>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4EA1C0-EC21-4CD9-B8E2-FA747BE86C38}"/>
              </a:ext>
            </a:extLst>
          </p:cNvPr>
          <p:cNvCxnSpPr>
            <a:cxnSpLocks/>
          </p:cNvCxnSpPr>
          <p:nvPr/>
        </p:nvCxnSpPr>
        <p:spPr>
          <a:xfrm>
            <a:off x="10864584" y="4662848"/>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59F78DC-3F9B-4D3E-8B02-5ADC4154B4BE}"/>
              </a:ext>
            </a:extLst>
          </p:cNvPr>
          <p:cNvCxnSpPr>
            <a:cxnSpLocks/>
          </p:cNvCxnSpPr>
          <p:nvPr/>
        </p:nvCxnSpPr>
        <p:spPr>
          <a:xfrm>
            <a:off x="10405276" y="4966480"/>
            <a:ext cx="1243385"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FFECFE3-2930-4AAF-A882-6D8F286EAC32}"/>
              </a:ext>
            </a:extLst>
          </p:cNvPr>
          <p:cNvCxnSpPr>
            <a:cxnSpLocks/>
          </p:cNvCxnSpPr>
          <p:nvPr/>
        </p:nvCxnSpPr>
        <p:spPr>
          <a:xfrm>
            <a:off x="10389794" y="4661680"/>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D7C8AE-CD82-4335-9ABE-B49B06C0D3D0}"/>
              </a:ext>
            </a:extLst>
          </p:cNvPr>
          <p:cNvCxnSpPr>
            <a:cxnSpLocks/>
          </p:cNvCxnSpPr>
          <p:nvPr/>
        </p:nvCxnSpPr>
        <p:spPr>
          <a:xfrm>
            <a:off x="11609567" y="4806129"/>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EFA9802-48B2-45E5-BDB2-ABC98BF2D313}"/>
              </a:ext>
            </a:extLst>
          </p:cNvPr>
          <p:cNvCxnSpPr>
            <a:cxnSpLocks/>
          </p:cNvCxnSpPr>
          <p:nvPr/>
        </p:nvCxnSpPr>
        <p:spPr>
          <a:xfrm>
            <a:off x="11335964" y="5130371"/>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6B3DE8F-E3E4-4A15-B0F8-FF24EFEF4623}"/>
              </a:ext>
            </a:extLst>
          </p:cNvPr>
          <p:cNvCxnSpPr>
            <a:cxnSpLocks/>
          </p:cNvCxnSpPr>
          <p:nvPr/>
        </p:nvCxnSpPr>
        <p:spPr>
          <a:xfrm>
            <a:off x="10264189" y="4806129"/>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E293CF-7F5B-41F7-A0FD-1E80BBD7DF05}"/>
              </a:ext>
            </a:extLst>
          </p:cNvPr>
          <p:cNvCxnSpPr>
            <a:cxnSpLocks/>
          </p:cNvCxnSpPr>
          <p:nvPr/>
        </p:nvCxnSpPr>
        <p:spPr>
          <a:xfrm>
            <a:off x="10538179" y="5125506"/>
            <a:ext cx="38100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480B996-A8AB-4DD7-83A3-DB110480120E}"/>
              </a:ext>
            </a:extLst>
          </p:cNvPr>
          <p:cNvCxnSpPr>
            <a:cxnSpLocks/>
          </p:cNvCxnSpPr>
          <p:nvPr/>
        </p:nvCxnSpPr>
        <p:spPr>
          <a:xfrm>
            <a:off x="10803989" y="4844125"/>
            <a:ext cx="731520"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FE01DC-43B9-41FA-B989-5CD128089576}"/>
              </a:ext>
            </a:extLst>
          </p:cNvPr>
          <p:cNvCxnSpPr>
            <a:cxnSpLocks/>
          </p:cNvCxnSpPr>
          <p:nvPr/>
        </p:nvCxnSpPr>
        <p:spPr>
          <a:xfrm flipV="1">
            <a:off x="7742583" y="4757615"/>
            <a:ext cx="2286000"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5D8B972-E910-44D7-A5D0-C2728257F0CA}"/>
              </a:ext>
            </a:extLst>
          </p:cNvPr>
          <p:cNvCxnSpPr>
            <a:cxnSpLocks/>
          </p:cNvCxnSpPr>
          <p:nvPr/>
        </p:nvCxnSpPr>
        <p:spPr>
          <a:xfrm flipV="1">
            <a:off x="7731479" y="4609527"/>
            <a:ext cx="2299583"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58A7247-24DB-4135-A052-E49593C06CDF}"/>
              </a:ext>
            </a:extLst>
          </p:cNvPr>
          <p:cNvCxnSpPr>
            <a:cxnSpLocks/>
          </p:cNvCxnSpPr>
          <p:nvPr/>
        </p:nvCxnSpPr>
        <p:spPr>
          <a:xfrm>
            <a:off x="7868390" y="5140349"/>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F6D11BD-B427-499E-BD15-64E4F905FDC2}"/>
              </a:ext>
            </a:extLst>
          </p:cNvPr>
          <p:cNvCxnSpPr>
            <a:cxnSpLocks/>
          </p:cNvCxnSpPr>
          <p:nvPr/>
        </p:nvCxnSpPr>
        <p:spPr>
          <a:xfrm flipV="1">
            <a:off x="7767267" y="4921406"/>
            <a:ext cx="1391809" cy="1"/>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C619879-F6D8-4B74-B5DD-5E33EAA0FC62}"/>
              </a:ext>
            </a:extLst>
          </p:cNvPr>
          <p:cNvCxnSpPr>
            <a:cxnSpLocks/>
          </p:cNvCxnSpPr>
          <p:nvPr/>
        </p:nvCxnSpPr>
        <p:spPr>
          <a:xfrm>
            <a:off x="8189013" y="5298167"/>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57B9ED-39FA-4798-A6E0-305A0B79ACE1}"/>
              </a:ext>
            </a:extLst>
          </p:cNvPr>
          <p:cNvCxnSpPr>
            <a:cxnSpLocks/>
          </p:cNvCxnSpPr>
          <p:nvPr/>
        </p:nvCxnSpPr>
        <p:spPr>
          <a:xfrm>
            <a:off x="8881270" y="5035221"/>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62F54A6-8EE7-4B94-9574-330AD9D843CD}"/>
              </a:ext>
            </a:extLst>
          </p:cNvPr>
          <p:cNvCxnSpPr>
            <a:cxnSpLocks/>
          </p:cNvCxnSpPr>
          <p:nvPr/>
        </p:nvCxnSpPr>
        <p:spPr>
          <a:xfrm>
            <a:off x="8824985" y="5286123"/>
            <a:ext cx="1243385"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0248297-9ADA-46A8-85FB-DFDDDAF726A6}"/>
              </a:ext>
            </a:extLst>
          </p:cNvPr>
          <p:cNvCxnSpPr>
            <a:cxnSpLocks/>
          </p:cNvCxnSpPr>
          <p:nvPr/>
        </p:nvCxnSpPr>
        <p:spPr>
          <a:xfrm>
            <a:off x="9249772" y="4921406"/>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3CCD5D9-1960-4436-8C58-3B538D2EB986}"/>
              </a:ext>
            </a:extLst>
          </p:cNvPr>
          <p:cNvCxnSpPr>
            <a:cxnSpLocks/>
          </p:cNvCxnSpPr>
          <p:nvPr/>
        </p:nvCxnSpPr>
        <p:spPr>
          <a:xfrm>
            <a:off x="9446677" y="5170946"/>
            <a:ext cx="3810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5" name="Graphic 144" descr="Line arrow Clockwise curve">
            <a:extLst>
              <a:ext uri="{FF2B5EF4-FFF2-40B4-BE49-F238E27FC236}">
                <a16:creationId xmlns:a16="http://schemas.microsoft.com/office/drawing/2014/main" id="{57F8A296-F07D-4969-B0BB-A4268A076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510935">
            <a:off x="6060154" y="3807410"/>
            <a:ext cx="640080" cy="640080"/>
          </a:xfrm>
          <a:prstGeom prst="rect">
            <a:avLst/>
          </a:prstGeom>
        </p:spPr>
      </p:pic>
      <p:sp>
        <p:nvSpPr>
          <p:cNvPr id="146" name="TextBox 145">
            <a:extLst>
              <a:ext uri="{FF2B5EF4-FFF2-40B4-BE49-F238E27FC236}">
                <a16:creationId xmlns:a16="http://schemas.microsoft.com/office/drawing/2014/main" id="{94DDCAE6-340D-4BD9-83F2-F1A99DC68B7E}"/>
              </a:ext>
            </a:extLst>
          </p:cNvPr>
          <p:cNvSpPr txBox="1"/>
          <p:nvPr/>
        </p:nvSpPr>
        <p:spPr>
          <a:xfrm>
            <a:off x="5289834" y="3297220"/>
            <a:ext cx="3091292" cy="461665"/>
          </a:xfrm>
          <a:prstGeom prst="rect">
            <a:avLst/>
          </a:prstGeom>
          <a:noFill/>
        </p:spPr>
        <p:txBody>
          <a:bodyPr wrap="square" rtlCol="0">
            <a:spAutoFit/>
          </a:bodyPr>
          <a:lstStyle/>
          <a:p>
            <a:pPr algn="ctr"/>
            <a:r>
              <a:rPr lang="en-US" sz="2400" i="1" dirty="0"/>
              <a:t>De novo </a:t>
            </a:r>
            <a:r>
              <a:rPr lang="en-US" sz="2400" dirty="0"/>
              <a:t>Assembly</a:t>
            </a:r>
            <a:endParaRPr lang="en-US" sz="2400" i="1" dirty="0"/>
          </a:p>
        </p:txBody>
      </p:sp>
      <p:sp>
        <p:nvSpPr>
          <p:cNvPr id="119" name="TextBox 118">
            <a:extLst>
              <a:ext uri="{FF2B5EF4-FFF2-40B4-BE49-F238E27FC236}">
                <a16:creationId xmlns:a16="http://schemas.microsoft.com/office/drawing/2014/main" id="{38B96F17-1912-49EF-A145-DCD9A1B90896}"/>
              </a:ext>
            </a:extLst>
          </p:cNvPr>
          <p:cNvSpPr txBox="1"/>
          <p:nvPr/>
        </p:nvSpPr>
        <p:spPr>
          <a:xfrm>
            <a:off x="41072" y="6557022"/>
            <a:ext cx="4340612" cy="276999"/>
          </a:xfrm>
          <a:prstGeom prst="rect">
            <a:avLst/>
          </a:prstGeom>
          <a:noFill/>
        </p:spPr>
        <p:txBody>
          <a:bodyPr wrap="none" rtlCol="0">
            <a:spAutoFit/>
          </a:bodyPr>
          <a:lstStyle/>
          <a:p>
            <a:r>
              <a:rPr lang="en-US" sz="1200" dirty="0"/>
              <a:t>Figured modified from </a:t>
            </a:r>
            <a:r>
              <a:rPr lang="en-US" sz="1200" dirty="0" err="1"/>
              <a:t>Meren</a:t>
            </a:r>
            <a:r>
              <a:rPr lang="en-US" sz="1200" dirty="0"/>
              <a:t> lab  U Chicago (</a:t>
            </a:r>
            <a:r>
              <a:rPr lang="en-US" sz="1200" dirty="0">
                <a:hlinkClick r:id="rId5"/>
              </a:rPr>
              <a:t>http://merenlab.org</a:t>
            </a:r>
            <a:r>
              <a:rPr lang="en-US" sz="1200" dirty="0"/>
              <a:t>)</a:t>
            </a:r>
          </a:p>
        </p:txBody>
      </p:sp>
      <p:sp>
        <p:nvSpPr>
          <p:cNvPr id="120" name="TextBox 119">
            <a:extLst>
              <a:ext uri="{FF2B5EF4-FFF2-40B4-BE49-F238E27FC236}">
                <a16:creationId xmlns:a16="http://schemas.microsoft.com/office/drawing/2014/main" id="{3CC50774-80E4-4E26-ACF9-456E76C66968}"/>
              </a:ext>
            </a:extLst>
          </p:cNvPr>
          <p:cNvSpPr txBox="1"/>
          <p:nvPr/>
        </p:nvSpPr>
        <p:spPr>
          <a:xfrm>
            <a:off x="1120678" y="1158606"/>
            <a:ext cx="3414891" cy="461665"/>
          </a:xfrm>
          <a:prstGeom prst="rect">
            <a:avLst/>
          </a:prstGeom>
          <a:noFill/>
        </p:spPr>
        <p:txBody>
          <a:bodyPr wrap="square" rtlCol="0">
            <a:spAutoFit/>
          </a:bodyPr>
          <a:lstStyle/>
          <a:p>
            <a:pPr algn="ctr"/>
            <a:r>
              <a:rPr lang="en-US" sz="2400" dirty="0"/>
              <a:t>ONT metagenomic reads</a:t>
            </a:r>
          </a:p>
        </p:txBody>
      </p:sp>
      <p:sp>
        <p:nvSpPr>
          <p:cNvPr id="121" name="Oval 120">
            <a:extLst>
              <a:ext uri="{FF2B5EF4-FFF2-40B4-BE49-F238E27FC236}">
                <a16:creationId xmlns:a16="http://schemas.microsoft.com/office/drawing/2014/main" id="{9F77FECC-6904-490C-B02B-339B3DDE98AA}"/>
              </a:ext>
            </a:extLst>
          </p:cNvPr>
          <p:cNvSpPr>
            <a:spLocks noChangeAspect="1"/>
          </p:cNvSpPr>
          <p:nvPr/>
        </p:nvSpPr>
        <p:spPr>
          <a:xfrm>
            <a:off x="264892" y="4769817"/>
            <a:ext cx="914400" cy="914400"/>
          </a:xfrm>
          <a:prstGeom prst="ellipse">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7C978E-8BE5-4B51-8CB4-D88505E5082D}"/>
              </a:ext>
            </a:extLst>
          </p:cNvPr>
          <p:cNvSpPr>
            <a:spLocks noChangeAspect="1"/>
          </p:cNvSpPr>
          <p:nvPr/>
        </p:nvSpPr>
        <p:spPr>
          <a:xfrm>
            <a:off x="1003370" y="5684217"/>
            <a:ext cx="731520" cy="731520"/>
          </a:xfrm>
          <a:prstGeom prst="ellipse">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75000"/>
                  </a:schemeClr>
                </a:solidFill>
              </a:ln>
            </a:endParaRPr>
          </a:p>
        </p:txBody>
      </p:sp>
      <p:cxnSp>
        <p:nvCxnSpPr>
          <p:cNvPr id="123" name="Straight Connector 122">
            <a:extLst>
              <a:ext uri="{FF2B5EF4-FFF2-40B4-BE49-F238E27FC236}">
                <a16:creationId xmlns:a16="http://schemas.microsoft.com/office/drawing/2014/main" id="{DE7256C5-D22E-42E5-A65D-1E759B9B6B66}"/>
              </a:ext>
            </a:extLst>
          </p:cNvPr>
          <p:cNvCxnSpPr>
            <a:cxnSpLocks/>
          </p:cNvCxnSpPr>
          <p:nvPr/>
        </p:nvCxnSpPr>
        <p:spPr>
          <a:xfrm flipV="1">
            <a:off x="1582490" y="4892606"/>
            <a:ext cx="45720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E3686D2-404E-479A-80ED-70A75D0E10B4}"/>
              </a:ext>
            </a:extLst>
          </p:cNvPr>
          <p:cNvCxnSpPr>
            <a:cxnSpLocks/>
          </p:cNvCxnSpPr>
          <p:nvPr/>
        </p:nvCxnSpPr>
        <p:spPr>
          <a:xfrm flipV="1">
            <a:off x="2964218" y="6275189"/>
            <a:ext cx="1391809" cy="1"/>
          </a:xfrm>
          <a:prstGeom prst="line">
            <a:avLst/>
          </a:prstGeom>
          <a:ln w="57150">
            <a:solidFill>
              <a:srgbClr val="CC99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B44A870-449E-4275-9DA8-A9BB592E1D30}"/>
              </a:ext>
            </a:extLst>
          </p:cNvPr>
          <p:cNvCxnSpPr>
            <a:cxnSpLocks/>
          </p:cNvCxnSpPr>
          <p:nvPr/>
        </p:nvCxnSpPr>
        <p:spPr>
          <a:xfrm flipV="1">
            <a:off x="1734890" y="5045006"/>
            <a:ext cx="36576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A2B1D32-BA02-419A-BB7B-FB99561FAA87}"/>
              </a:ext>
            </a:extLst>
          </p:cNvPr>
          <p:cNvCxnSpPr>
            <a:cxnSpLocks/>
          </p:cNvCxnSpPr>
          <p:nvPr/>
        </p:nvCxnSpPr>
        <p:spPr>
          <a:xfrm flipV="1">
            <a:off x="1887290" y="5197406"/>
            <a:ext cx="27432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5CC58BC-615E-4EB2-A980-FE8997D239EC}"/>
              </a:ext>
            </a:extLst>
          </p:cNvPr>
          <p:cNvCxnSpPr>
            <a:cxnSpLocks/>
          </p:cNvCxnSpPr>
          <p:nvPr/>
        </p:nvCxnSpPr>
        <p:spPr>
          <a:xfrm flipV="1">
            <a:off x="2039690" y="5349806"/>
            <a:ext cx="18288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A647956-998D-41C1-A37E-41DB98E7A719}"/>
              </a:ext>
            </a:extLst>
          </p:cNvPr>
          <p:cNvCxnSpPr>
            <a:cxnSpLocks/>
          </p:cNvCxnSpPr>
          <p:nvPr/>
        </p:nvCxnSpPr>
        <p:spPr>
          <a:xfrm flipV="1">
            <a:off x="2192090" y="5502206"/>
            <a:ext cx="914400"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7EDAAC46-AC01-4037-8F1D-611DF7616ACF}"/>
              </a:ext>
            </a:extLst>
          </p:cNvPr>
          <p:cNvSpPr txBox="1"/>
          <p:nvPr/>
        </p:nvSpPr>
        <p:spPr>
          <a:xfrm>
            <a:off x="2476073" y="5780405"/>
            <a:ext cx="2442578" cy="461665"/>
          </a:xfrm>
          <a:prstGeom prst="rect">
            <a:avLst/>
          </a:prstGeom>
          <a:noFill/>
        </p:spPr>
        <p:txBody>
          <a:bodyPr wrap="square" rtlCol="0">
            <a:spAutoFit/>
          </a:bodyPr>
          <a:lstStyle/>
          <a:p>
            <a:pPr algn="ctr"/>
            <a:r>
              <a:rPr lang="en-US" sz="2400" dirty="0"/>
              <a:t>DENV Genome</a:t>
            </a:r>
          </a:p>
        </p:txBody>
      </p:sp>
      <p:sp>
        <p:nvSpPr>
          <p:cNvPr id="154" name="TextBox 153">
            <a:extLst>
              <a:ext uri="{FF2B5EF4-FFF2-40B4-BE49-F238E27FC236}">
                <a16:creationId xmlns:a16="http://schemas.microsoft.com/office/drawing/2014/main" id="{57EA20A1-C5A7-49C5-BB91-840BDE15B4AB}"/>
              </a:ext>
            </a:extLst>
          </p:cNvPr>
          <p:cNvSpPr txBox="1"/>
          <p:nvPr/>
        </p:nvSpPr>
        <p:spPr>
          <a:xfrm>
            <a:off x="2324582" y="4299338"/>
            <a:ext cx="2768873" cy="461665"/>
          </a:xfrm>
          <a:prstGeom prst="rect">
            <a:avLst/>
          </a:prstGeom>
          <a:noFill/>
        </p:spPr>
        <p:txBody>
          <a:bodyPr wrap="square" rtlCol="0">
            <a:spAutoFit/>
          </a:bodyPr>
          <a:lstStyle/>
          <a:p>
            <a:pPr algn="ctr"/>
            <a:r>
              <a:rPr lang="en-US" sz="2400" dirty="0"/>
              <a:t>Human Genome</a:t>
            </a:r>
          </a:p>
        </p:txBody>
      </p:sp>
      <p:sp>
        <p:nvSpPr>
          <p:cNvPr id="155" name="TextBox 154">
            <a:extLst>
              <a:ext uri="{FF2B5EF4-FFF2-40B4-BE49-F238E27FC236}">
                <a16:creationId xmlns:a16="http://schemas.microsoft.com/office/drawing/2014/main" id="{98AFFE55-24E8-4C68-BEB4-D0063B51D670}"/>
              </a:ext>
            </a:extLst>
          </p:cNvPr>
          <p:cNvSpPr txBox="1"/>
          <p:nvPr/>
        </p:nvSpPr>
        <p:spPr>
          <a:xfrm>
            <a:off x="-180203" y="4304839"/>
            <a:ext cx="2266059" cy="461665"/>
          </a:xfrm>
          <a:prstGeom prst="rect">
            <a:avLst/>
          </a:prstGeom>
          <a:noFill/>
        </p:spPr>
        <p:txBody>
          <a:bodyPr wrap="square" rtlCol="0">
            <a:spAutoFit/>
          </a:bodyPr>
          <a:lstStyle/>
          <a:p>
            <a:pPr algn="ctr"/>
            <a:r>
              <a:rPr lang="en-US" sz="2400" dirty="0"/>
              <a:t>Contaminants</a:t>
            </a:r>
          </a:p>
        </p:txBody>
      </p:sp>
    </p:spTree>
    <p:extLst>
      <p:ext uri="{BB962C8B-B14F-4D97-AF65-F5344CB8AC3E}">
        <p14:creationId xmlns:p14="http://schemas.microsoft.com/office/powerpoint/2010/main" val="333049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9258-7511-4342-BE6E-4A3AA7DF130F}"/>
              </a:ext>
            </a:extLst>
          </p:cNvPr>
          <p:cNvSpPr>
            <a:spLocks noGrp="1"/>
          </p:cNvSpPr>
          <p:nvPr>
            <p:ph type="title"/>
          </p:nvPr>
        </p:nvSpPr>
        <p:spPr>
          <a:xfrm>
            <a:off x="0" y="430875"/>
            <a:ext cx="10515600" cy="1325563"/>
          </a:xfrm>
        </p:spPr>
        <p:txBody>
          <a:bodyPr/>
          <a:lstStyle/>
          <a:p>
            <a:r>
              <a:rPr lang="en-US" dirty="0"/>
              <a:t>Amplicon sequencing data</a:t>
            </a:r>
          </a:p>
        </p:txBody>
      </p:sp>
      <p:cxnSp>
        <p:nvCxnSpPr>
          <p:cNvPr id="4" name="Straight Connector 3">
            <a:extLst>
              <a:ext uri="{FF2B5EF4-FFF2-40B4-BE49-F238E27FC236}">
                <a16:creationId xmlns:a16="http://schemas.microsoft.com/office/drawing/2014/main" id="{9D793F7B-E2E4-4328-BF23-C2049AFC43C9}"/>
              </a:ext>
            </a:extLst>
          </p:cNvPr>
          <p:cNvCxnSpPr>
            <a:cxnSpLocks/>
          </p:cNvCxnSpPr>
          <p:nvPr/>
        </p:nvCxnSpPr>
        <p:spPr>
          <a:xfrm>
            <a:off x="11506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93DA7D-683F-46A8-A9DB-7A3489C72822}"/>
              </a:ext>
            </a:extLst>
          </p:cNvPr>
          <p:cNvCxnSpPr>
            <a:cxnSpLocks/>
          </p:cNvCxnSpPr>
          <p:nvPr/>
        </p:nvCxnSpPr>
        <p:spPr>
          <a:xfrm>
            <a:off x="13030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7A2F3D-C6C4-4553-82C4-1346CAE97AE1}"/>
              </a:ext>
            </a:extLst>
          </p:cNvPr>
          <p:cNvCxnSpPr>
            <a:cxnSpLocks/>
          </p:cNvCxnSpPr>
          <p:nvPr/>
        </p:nvCxnSpPr>
        <p:spPr>
          <a:xfrm>
            <a:off x="14554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9AE5BA-4EE9-40C4-94AC-EA10AF18CD8A}"/>
              </a:ext>
            </a:extLst>
          </p:cNvPr>
          <p:cNvCxnSpPr>
            <a:cxnSpLocks/>
          </p:cNvCxnSpPr>
          <p:nvPr/>
        </p:nvCxnSpPr>
        <p:spPr>
          <a:xfrm>
            <a:off x="16078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617688-C5B2-4089-A28E-AE2F925136CA}"/>
              </a:ext>
            </a:extLst>
          </p:cNvPr>
          <p:cNvCxnSpPr>
            <a:cxnSpLocks/>
          </p:cNvCxnSpPr>
          <p:nvPr/>
        </p:nvCxnSpPr>
        <p:spPr>
          <a:xfrm>
            <a:off x="17602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84C373-99AE-47A5-A484-246FAFFB2041}"/>
              </a:ext>
            </a:extLst>
          </p:cNvPr>
          <p:cNvCxnSpPr>
            <a:cxnSpLocks/>
          </p:cNvCxnSpPr>
          <p:nvPr/>
        </p:nvCxnSpPr>
        <p:spPr>
          <a:xfrm>
            <a:off x="19126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7656A6-A2BB-43F7-AA2F-F73C9E9941BB}"/>
              </a:ext>
            </a:extLst>
          </p:cNvPr>
          <p:cNvCxnSpPr>
            <a:cxnSpLocks/>
          </p:cNvCxnSpPr>
          <p:nvPr/>
        </p:nvCxnSpPr>
        <p:spPr>
          <a:xfrm>
            <a:off x="20650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2624E9-3E3D-415D-B536-EFBEA9BF3733}"/>
              </a:ext>
            </a:extLst>
          </p:cNvPr>
          <p:cNvCxnSpPr>
            <a:cxnSpLocks/>
          </p:cNvCxnSpPr>
          <p:nvPr/>
        </p:nvCxnSpPr>
        <p:spPr>
          <a:xfrm>
            <a:off x="22174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DA7E3DF-4E5E-4FB5-926F-4393268ED0DA}"/>
              </a:ext>
            </a:extLst>
          </p:cNvPr>
          <p:cNvCxnSpPr>
            <a:cxnSpLocks/>
          </p:cNvCxnSpPr>
          <p:nvPr/>
        </p:nvCxnSpPr>
        <p:spPr>
          <a:xfrm>
            <a:off x="17221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FB77DC-2457-4E4F-AA82-29C809C4C14E}"/>
              </a:ext>
            </a:extLst>
          </p:cNvPr>
          <p:cNvCxnSpPr>
            <a:cxnSpLocks/>
          </p:cNvCxnSpPr>
          <p:nvPr/>
        </p:nvCxnSpPr>
        <p:spPr>
          <a:xfrm>
            <a:off x="18745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E9D362-871A-4D8A-9A6F-9C995729A4A7}"/>
              </a:ext>
            </a:extLst>
          </p:cNvPr>
          <p:cNvCxnSpPr>
            <a:cxnSpLocks/>
          </p:cNvCxnSpPr>
          <p:nvPr/>
        </p:nvCxnSpPr>
        <p:spPr>
          <a:xfrm>
            <a:off x="20269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F4B93A-658E-47FF-A236-716A7850312C}"/>
              </a:ext>
            </a:extLst>
          </p:cNvPr>
          <p:cNvCxnSpPr>
            <a:cxnSpLocks/>
          </p:cNvCxnSpPr>
          <p:nvPr/>
        </p:nvCxnSpPr>
        <p:spPr>
          <a:xfrm>
            <a:off x="21793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B6655A-AD8B-469D-B781-7712FBC5106F}"/>
              </a:ext>
            </a:extLst>
          </p:cNvPr>
          <p:cNvCxnSpPr>
            <a:cxnSpLocks/>
          </p:cNvCxnSpPr>
          <p:nvPr/>
        </p:nvCxnSpPr>
        <p:spPr>
          <a:xfrm>
            <a:off x="23317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EBB49E-E14C-40BE-A96B-4575A1113CC2}"/>
              </a:ext>
            </a:extLst>
          </p:cNvPr>
          <p:cNvCxnSpPr>
            <a:cxnSpLocks/>
          </p:cNvCxnSpPr>
          <p:nvPr/>
        </p:nvCxnSpPr>
        <p:spPr>
          <a:xfrm>
            <a:off x="24841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87F6B9-F567-4477-ABF9-407FFB6A5EED}"/>
              </a:ext>
            </a:extLst>
          </p:cNvPr>
          <p:cNvCxnSpPr>
            <a:cxnSpLocks/>
          </p:cNvCxnSpPr>
          <p:nvPr/>
        </p:nvCxnSpPr>
        <p:spPr>
          <a:xfrm>
            <a:off x="26365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E4D2D8-D0C6-44EC-A751-8ACFCAC7EC83}"/>
              </a:ext>
            </a:extLst>
          </p:cNvPr>
          <p:cNvCxnSpPr>
            <a:cxnSpLocks/>
          </p:cNvCxnSpPr>
          <p:nvPr/>
        </p:nvCxnSpPr>
        <p:spPr>
          <a:xfrm>
            <a:off x="27889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D235C1-C5CF-4D69-BB67-9C45A5BC89BC}"/>
              </a:ext>
            </a:extLst>
          </p:cNvPr>
          <p:cNvCxnSpPr>
            <a:cxnSpLocks/>
          </p:cNvCxnSpPr>
          <p:nvPr/>
        </p:nvCxnSpPr>
        <p:spPr>
          <a:xfrm>
            <a:off x="23317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5BCE770-E6FA-4532-88BA-DA6A2A5AB958}"/>
              </a:ext>
            </a:extLst>
          </p:cNvPr>
          <p:cNvCxnSpPr>
            <a:cxnSpLocks/>
          </p:cNvCxnSpPr>
          <p:nvPr/>
        </p:nvCxnSpPr>
        <p:spPr>
          <a:xfrm>
            <a:off x="24841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6837C3-CD77-4DA3-AFFF-AB557AC7C9B5}"/>
              </a:ext>
            </a:extLst>
          </p:cNvPr>
          <p:cNvCxnSpPr>
            <a:cxnSpLocks/>
          </p:cNvCxnSpPr>
          <p:nvPr/>
        </p:nvCxnSpPr>
        <p:spPr>
          <a:xfrm>
            <a:off x="26365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82AA58-DA3B-445D-A5C7-0D543E9D4075}"/>
              </a:ext>
            </a:extLst>
          </p:cNvPr>
          <p:cNvCxnSpPr>
            <a:cxnSpLocks/>
          </p:cNvCxnSpPr>
          <p:nvPr/>
        </p:nvCxnSpPr>
        <p:spPr>
          <a:xfrm>
            <a:off x="27889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0F0F8-24EC-4B0F-9787-A058B72C0D7E}"/>
              </a:ext>
            </a:extLst>
          </p:cNvPr>
          <p:cNvCxnSpPr>
            <a:cxnSpLocks/>
          </p:cNvCxnSpPr>
          <p:nvPr/>
        </p:nvCxnSpPr>
        <p:spPr>
          <a:xfrm>
            <a:off x="29413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0CD43B-4FBF-4B72-9AAB-4006E88EB09B}"/>
              </a:ext>
            </a:extLst>
          </p:cNvPr>
          <p:cNvCxnSpPr>
            <a:cxnSpLocks/>
          </p:cNvCxnSpPr>
          <p:nvPr/>
        </p:nvCxnSpPr>
        <p:spPr>
          <a:xfrm>
            <a:off x="30937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E01A5A-CB54-4016-BB7D-D4135018C9D1}"/>
              </a:ext>
            </a:extLst>
          </p:cNvPr>
          <p:cNvCxnSpPr>
            <a:cxnSpLocks/>
          </p:cNvCxnSpPr>
          <p:nvPr/>
        </p:nvCxnSpPr>
        <p:spPr>
          <a:xfrm>
            <a:off x="32461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9A0028-D9C9-4761-BA9E-4861148AB14C}"/>
              </a:ext>
            </a:extLst>
          </p:cNvPr>
          <p:cNvCxnSpPr>
            <a:cxnSpLocks/>
          </p:cNvCxnSpPr>
          <p:nvPr/>
        </p:nvCxnSpPr>
        <p:spPr>
          <a:xfrm>
            <a:off x="33985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CF77DF-4D94-45D2-B8D8-5369224B2904}"/>
              </a:ext>
            </a:extLst>
          </p:cNvPr>
          <p:cNvCxnSpPr>
            <a:cxnSpLocks/>
          </p:cNvCxnSpPr>
          <p:nvPr/>
        </p:nvCxnSpPr>
        <p:spPr>
          <a:xfrm>
            <a:off x="29032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8F42A6-D92B-42F3-BD86-27CEB1987479}"/>
              </a:ext>
            </a:extLst>
          </p:cNvPr>
          <p:cNvCxnSpPr>
            <a:cxnSpLocks/>
          </p:cNvCxnSpPr>
          <p:nvPr/>
        </p:nvCxnSpPr>
        <p:spPr>
          <a:xfrm>
            <a:off x="30556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AC8D5D-D53E-41AA-94D9-B719E206B2A6}"/>
              </a:ext>
            </a:extLst>
          </p:cNvPr>
          <p:cNvCxnSpPr>
            <a:cxnSpLocks/>
          </p:cNvCxnSpPr>
          <p:nvPr/>
        </p:nvCxnSpPr>
        <p:spPr>
          <a:xfrm>
            <a:off x="32080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656A68-E9FE-4B68-A371-CBD25EA201E4}"/>
              </a:ext>
            </a:extLst>
          </p:cNvPr>
          <p:cNvCxnSpPr>
            <a:cxnSpLocks/>
          </p:cNvCxnSpPr>
          <p:nvPr/>
        </p:nvCxnSpPr>
        <p:spPr>
          <a:xfrm>
            <a:off x="33604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7B0C46-3696-4BAA-AC41-08987226B3CE}"/>
              </a:ext>
            </a:extLst>
          </p:cNvPr>
          <p:cNvCxnSpPr>
            <a:cxnSpLocks/>
          </p:cNvCxnSpPr>
          <p:nvPr/>
        </p:nvCxnSpPr>
        <p:spPr>
          <a:xfrm>
            <a:off x="35128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FD5D0E-2FBE-418F-96EB-09EC19907184}"/>
              </a:ext>
            </a:extLst>
          </p:cNvPr>
          <p:cNvCxnSpPr>
            <a:cxnSpLocks/>
          </p:cNvCxnSpPr>
          <p:nvPr/>
        </p:nvCxnSpPr>
        <p:spPr>
          <a:xfrm>
            <a:off x="36652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AB74F5-758D-4BC8-9891-2348E37FBD0F}"/>
              </a:ext>
            </a:extLst>
          </p:cNvPr>
          <p:cNvCxnSpPr>
            <a:cxnSpLocks/>
          </p:cNvCxnSpPr>
          <p:nvPr/>
        </p:nvCxnSpPr>
        <p:spPr>
          <a:xfrm>
            <a:off x="38176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43AE11-9041-4561-9B48-0968146372A6}"/>
              </a:ext>
            </a:extLst>
          </p:cNvPr>
          <p:cNvCxnSpPr>
            <a:cxnSpLocks/>
          </p:cNvCxnSpPr>
          <p:nvPr/>
        </p:nvCxnSpPr>
        <p:spPr>
          <a:xfrm>
            <a:off x="39700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A7AD7B-0A81-4442-A3FD-A108801D83CB}"/>
              </a:ext>
            </a:extLst>
          </p:cNvPr>
          <p:cNvCxnSpPr>
            <a:cxnSpLocks/>
          </p:cNvCxnSpPr>
          <p:nvPr/>
        </p:nvCxnSpPr>
        <p:spPr>
          <a:xfrm>
            <a:off x="3530073"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29BF4E-7F5B-4BC5-A984-7AFF6CF74F42}"/>
              </a:ext>
            </a:extLst>
          </p:cNvPr>
          <p:cNvCxnSpPr>
            <a:cxnSpLocks/>
          </p:cNvCxnSpPr>
          <p:nvPr/>
        </p:nvCxnSpPr>
        <p:spPr>
          <a:xfrm>
            <a:off x="3682473"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D311DF-35D2-4A4D-8F37-C184A0499C75}"/>
              </a:ext>
            </a:extLst>
          </p:cNvPr>
          <p:cNvCxnSpPr>
            <a:cxnSpLocks/>
          </p:cNvCxnSpPr>
          <p:nvPr/>
        </p:nvCxnSpPr>
        <p:spPr>
          <a:xfrm>
            <a:off x="3834873"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17F0C4-5CF2-4A06-9FF2-80DA3568DB0C}"/>
              </a:ext>
            </a:extLst>
          </p:cNvPr>
          <p:cNvCxnSpPr>
            <a:cxnSpLocks/>
          </p:cNvCxnSpPr>
          <p:nvPr/>
        </p:nvCxnSpPr>
        <p:spPr>
          <a:xfrm>
            <a:off x="3987273"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D35E53-4B94-47FE-8512-1FDEFB65D100}"/>
              </a:ext>
            </a:extLst>
          </p:cNvPr>
          <p:cNvCxnSpPr>
            <a:cxnSpLocks/>
          </p:cNvCxnSpPr>
          <p:nvPr/>
        </p:nvCxnSpPr>
        <p:spPr>
          <a:xfrm>
            <a:off x="4139673"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E04C41-0991-4F0D-A715-C5CD61E094E6}"/>
              </a:ext>
            </a:extLst>
          </p:cNvPr>
          <p:cNvCxnSpPr>
            <a:cxnSpLocks/>
          </p:cNvCxnSpPr>
          <p:nvPr/>
        </p:nvCxnSpPr>
        <p:spPr>
          <a:xfrm>
            <a:off x="4292073"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0186C8-4673-43FA-8689-561AE2B364EE}"/>
              </a:ext>
            </a:extLst>
          </p:cNvPr>
          <p:cNvCxnSpPr>
            <a:cxnSpLocks/>
          </p:cNvCxnSpPr>
          <p:nvPr/>
        </p:nvCxnSpPr>
        <p:spPr>
          <a:xfrm>
            <a:off x="4444473"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D38F12-1AC7-45D7-8FEF-8052A4B3C7A6}"/>
              </a:ext>
            </a:extLst>
          </p:cNvPr>
          <p:cNvCxnSpPr>
            <a:cxnSpLocks/>
          </p:cNvCxnSpPr>
          <p:nvPr/>
        </p:nvCxnSpPr>
        <p:spPr>
          <a:xfrm>
            <a:off x="4596873"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D0F7A0-72DB-4DC1-A532-945EC22F6952}"/>
              </a:ext>
            </a:extLst>
          </p:cNvPr>
          <p:cNvCxnSpPr>
            <a:cxnSpLocks/>
          </p:cNvCxnSpPr>
          <p:nvPr/>
        </p:nvCxnSpPr>
        <p:spPr>
          <a:xfrm>
            <a:off x="4177773" y="1695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7C9702-018A-4BAE-8CF4-27E641BDC650}"/>
              </a:ext>
            </a:extLst>
          </p:cNvPr>
          <p:cNvCxnSpPr>
            <a:cxnSpLocks/>
          </p:cNvCxnSpPr>
          <p:nvPr/>
        </p:nvCxnSpPr>
        <p:spPr>
          <a:xfrm>
            <a:off x="4330173" y="1847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2881AA-CB03-40F8-A920-58CCA8241C9A}"/>
              </a:ext>
            </a:extLst>
          </p:cNvPr>
          <p:cNvCxnSpPr>
            <a:cxnSpLocks/>
          </p:cNvCxnSpPr>
          <p:nvPr/>
        </p:nvCxnSpPr>
        <p:spPr>
          <a:xfrm>
            <a:off x="4482573" y="2000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3B5C66-8BD0-49B9-BA45-3E0F6E09C656}"/>
              </a:ext>
            </a:extLst>
          </p:cNvPr>
          <p:cNvCxnSpPr>
            <a:cxnSpLocks/>
          </p:cNvCxnSpPr>
          <p:nvPr/>
        </p:nvCxnSpPr>
        <p:spPr>
          <a:xfrm>
            <a:off x="4634973" y="21526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DA8FF2-F112-43E8-8E9F-94E860BBC558}"/>
              </a:ext>
            </a:extLst>
          </p:cNvPr>
          <p:cNvCxnSpPr>
            <a:cxnSpLocks/>
          </p:cNvCxnSpPr>
          <p:nvPr/>
        </p:nvCxnSpPr>
        <p:spPr>
          <a:xfrm>
            <a:off x="4787373" y="23050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FE794-E888-4BDB-B34D-F9A31C372925}"/>
              </a:ext>
            </a:extLst>
          </p:cNvPr>
          <p:cNvCxnSpPr>
            <a:cxnSpLocks/>
          </p:cNvCxnSpPr>
          <p:nvPr/>
        </p:nvCxnSpPr>
        <p:spPr>
          <a:xfrm>
            <a:off x="4939773" y="2457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09AA4C-4608-41AA-AEC0-5671011FC1E7}"/>
              </a:ext>
            </a:extLst>
          </p:cNvPr>
          <p:cNvCxnSpPr>
            <a:cxnSpLocks/>
          </p:cNvCxnSpPr>
          <p:nvPr/>
        </p:nvCxnSpPr>
        <p:spPr>
          <a:xfrm>
            <a:off x="5092173" y="2609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B9BAF79-9358-4C48-8AE0-D80FE27B063D}"/>
              </a:ext>
            </a:extLst>
          </p:cNvPr>
          <p:cNvCxnSpPr>
            <a:cxnSpLocks/>
          </p:cNvCxnSpPr>
          <p:nvPr/>
        </p:nvCxnSpPr>
        <p:spPr>
          <a:xfrm>
            <a:off x="5244573" y="2762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981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9258-7511-4342-BE6E-4A3AA7DF130F}"/>
              </a:ext>
            </a:extLst>
          </p:cNvPr>
          <p:cNvSpPr>
            <a:spLocks noGrp="1"/>
          </p:cNvSpPr>
          <p:nvPr>
            <p:ph type="title"/>
          </p:nvPr>
        </p:nvSpPr>
        <p:spPr>
          <a:xfrm>
            <a:off x="0" y="430875"/>
            <a:ext cx="10515600" cy="1325563"/>
          </a:xfrm>
        </p:spPr>
        <p:txBody>
          <a:bodyPr/>
          <a:lstStyle/>
          <a:p>
            <a:r>
              <a:rPr lang="en-US" dirty="0"/>
              <a:t>Amplicon sequencing data</a:t>
            </a:r>
          </a:p>
        </p:txBody>
      </p:sp>
      <p:cxnSp>
        <p:nvCxnSpPr>
          <p:cNvPr id="4" name="Straight Connector 3">
            <a:extLst>
              <a:ext uri="{FF2B5EF4-FFF2-40B4-BE49-F238E27FC236}">
                <a16:creationId xmlns:a16="http://schemas.microsoft.com/office/drawing/2014/main" id="{9D793F7B-E2E4-4328-BF23-C2049AFC43C9}"/>
              </a:ext>
            </a:extLst>
          </p:cNvPr>
          <p:cNvCxnSpPr>
            <a:cxnSpLocks/>
          </p:cNvCxnSpPr>
          <p:nvPr/>
        </p:nvCxnSpPr>
        <p:spPr>
          <a:xfrm>
            <a:off x="11506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93DA7D-683F-46A8-A9DB-7A3489C72822}"/>
              </a:ext>
            </a:extLst>
          </p:cNvPr>
          <p:cNvCxnSpPr>
            <a:cxnSpLocks/>
          </p:cNvCxnSpPr>
          <p:nvPr/>
        </p:nvCxnSpPr>
        <p:spPr>
          <a:xfrm>
            <a:off x="13030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7A2F3D-C6C4-4553-82C4-1346CAE97AE1}"/>
              </a:ext>
            </a:extLst>
          </p:cNvPr>
          <p:cNvCxnSpPr>
            <a:cxnSpLocks/>
          </p:cNvCxnSpPr>
          <p:nvPr/>
        </p:nvCxnSpPr>
        <p:spPr>
          <a:xfrm>
            <a:off x="14554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9AE5BA-4EE9-40C4-94AC-EA10AF18CD8A}"/>
              </a:ext>
            </a:extLst>
          </p:cNvPr>
          <p:cNvCxnSpPr>
            <a:cxnSpLocks/>
          </p:cNvCxnSpPr>
          <p:nvPr/>
        </p:nvCxnSpPr>
        <p:spPr>
          <a:xfrm>
            <a:off x="16078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617688-C5B2-4089-A28E-AE2F925136CA}"/>
              </a:ext>
            </a:extLst>
          </p:cNvPr>
          <p:cNvCxnSpPr>
            <a:cxnSpLocks/>
          </p:cNvCxnSpPr>
          <p:nvPr/>
        </p:nvCxnSpPr>
        <p:spPr>
          <a:xfrm>
            <a:off x="17602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84C373-99AE-47A5-A484-246FAFFB2041}"/>
              </a:ext>
            </a:extLst>
          </p:cNvPr>
          <p:cNvCxnSpPr>
            <a:cxnSpLocks/>
          </p:cNvCxnSpPr>
          <p:nvPr/>
        </p:nvCxnSpPr>
        <p:spPr>
          <a:xfrm>
            <a:off x="19126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7656A6-A2BB-43F7-AA2F-F73C9E9941BB}"/>
              </a:ext>
            </a:extLst>
          </p:cNvPr>
          <p:cNvCxnSpPr>
            <a:cxnSpLocks/>
          </p:cNvCxnSpPr>
          <p:nvPr/>
        </p:nvCxnSpPr>
        <p:spPr>
          <a:xfrm>
            <a:off x="20650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2624E9-3E3D-415D-B536-EFBEA9BF3733}"/>
              </a:ext>
            </a:extLst>
          </p:cNvPr>
          <p:cNvCxnSpPr>
            <a:cxnSpLocks/>
          </p:cNvCxnSpPr>
          <p:nvPr/>
        </p:nvCxnSpPr>
        <p:spPr>
          <a:xfrm>
            <a:off x="22174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DA7E3DF-4E5E-4FB5-926F-4393268ED0DA}"/>
              </a:ext>
            </a:extLst>
          </p:cNvPr>
          <p:cNvCxnSpPr>
            <a:cxnSpLocks/>
          </p:cNvCxnSpPr>
          <p:nvPr/>
        </p:nvCxnSpPr>
        <p:spPr>
          <a:xfrm>
            <a:off x="17221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FB77DC-2457-4E4F-AA82-29C809C4C14E}"/>
              </a:ext>
            </a:extLst>
          </p:cNvPr>
          <p:cNvCxnSpPr>
            <a:cxnSpLocks/>
          </p:cNvCxnSpPr>
          <p:nvPr/>
        </p:nvCxnSpPr>
        <p:spPr>
          <a:xfrm>
            <a:off x="18745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E9D362-871A-4D8A-9A6F-9C995729A4A7}"/>
              </a:ext>
            </a:extLst>
          </p:cNvPr>
          <p:cNvCxnSpPr>
            <a:cxnSpLocks/>
          </p:cNvCxnSpPr>
          <p:nvPr/>
        </p:nvCxnSpPr>
        <p:spPr>
          <a:xfrm>
            <a:off x="20269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F4B93A-658E-47FF-A236-716A7850312C}"/>
              </a:ext>
            </a:extLst>
          </p:cNvPr>
          <p:cNvCxnSpPr>
            <a:cxnSpLocks/>
          </p:cNvCxnSpPr>
          <p:nvPr/>
        </p:nvCxnSpPr>
        <p:spPr>
          <a:xfrm>
            <a:off x="21793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B6655A-AD8B-469D-B781-7712FBC5106F}"/>
              </a:ext>
            </a:extLst>
          </p:cNvPr>
          <p:cNvCxnSpPr>
            <a:cxnSpLocks/>
          </p:cNvCxnSpPr>
          <p:nvPr/>
        </p:nvCxnSpPr>
        <p:spPr>
          <a:xfrm>
            <a:off x="23317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EBB49E-E14C-40BE-A96B-4575A1113CC2}"/>
              </a:ext>
            </a:extLst>
          </p:cNvPr>
          <p:cNvCxnSpPr>
            <a:cxnSpLocks/>
          </p:cNvCxnSpPr>
          <p:nvPr/>
        </p:nvCxnSpPr>
        <p:spPr>
          <a:xfrm>
            <a:off x="24841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87F6B9-F567-4477-ABF9-407FFB6A5EED}"/>
              </a:ext>
            </a:extLst>
          </p:cNvPr>
          <p:cNvCxnSpPr>
            <a:cxnSpLocks/>
          </p:cNvCxnSpPr>
          <p:nvPr/>
        </p:nvCxnSpPr>
        <p:spPr>
          <a:xfrm>
            <a:off x="26365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E4D2D8-D0C6-44EC-A751-8ACFCAC7EC83}"/>
              </a:ext>
            </a:extLst>
          </p:cNvPr>
          <p:cNvCxnSpPr>
            <a:cxnSpLocks/>
          </p:cNvCxnSpPr>
          <p:nvPr/>
        </p:nvCxnSpPr>
        <p:spPr>
          <a:xfrm>
            <a:off x="27889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D235C1-C5CF-4D69-BB67-9C45A5BC89BC}"/>
              </a:ext>
            </a:extLst>
          </p:cNvPr>
          <p:cNvCxnSpPr>
            <a:cxnSpLocks/>
          </p:cNvCxnSpPr>
          <p:nvPr/>
        </p:nvCxnSpPr>
        <p:spPr>
          <a:xfrm>
            <a:off x="23317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5BCE770-E6FA-4532-88BA-DA6A2A5AB958}"/>
              </a:ext>
            </a:extLst>
          </p:cNvPr>
          <p:cNvCxnSpPr>
            <a:cxnSpLocks/>
          </p:cNvCxnSpPr>
          <p:nvPr/>
        </p:nvCxnSpPr>
        <p:spPr>
          <a:xfrm>
            <a:off x="24841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6837C3-CD77-4DA3-AFFF-AB557AC7C9B5}"/>
              </a:ext>
            </a:extLst>
          </p:cNvPr>
          <p:cNvCxnSpPr>
            <a:cxnSpLocks/>
          </p:cNvCxnSpPr>
          <p:nvPr/>
        </p:nvCxnSpPr>
        <p:spPr>
          <a:xfrm>
            <a:off x="26365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82AA58-DA3B-445D-A5C7-0D543E9D4075}"/>
              </a:ext>
            </a:extLst>
          </p:cNvPr>
          <p:cNvCxnSpPr>
            <a:cxnSpLocks/>
          </p:cNvCxnSpPr>
          <p:nvPr/>
        </p:nvCxnSpPr>
        <p:spPr>
          <a:xfrm>
            <a:off x="27889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0F0F8-24EC-4B0F-9787-A058B72C0D7E}"/>
              </a:ext>
            </a:extLst>
          </p:cNvPr>
          <p:cNvCxnSpPr>
            <a:cxnSpLocks/>
          </p:cNvCxnSpPr>
          <p:nvPr/>
        </p:nvCxnSpPr>
        <p:spPr>
          <a:xfrm>
            <a:off x="29413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0CD43B-4FBF-4B72-9AAB-4006E88EB09B}"/>
              </a:ext>
            </a:extLst>
          </p:cNvPr>
          <p:cNvCxnSpPr>
            <a:cxnSpLocks/>
          </p:cNvCxnSpPr>
          <p:nvPr/>
        </p:nvCxnSpPr>
        <p:spPr>
          <a:xfrm>
            <a:off x="30937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E01A5A-CB54-4016-BB7D-D4135018C9D1}"/>
              </a:ext>
            </a:extLst>
          </p:cNvPr>
          <p:cNvCxnSpPr>
            <a:cxnSpLocks/>
          </p:cNvCxnSpPr>
          <p:nvPr/>
        </p:nvCxnSpPr>
        <p:spPr>
          <a:xfrm>
            <a:off x="32461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9A0028-D9C9-4761-BA9E-4861148AB14C}"/>
              </a:ext>
            </a:extLst>
          </p:cNvPr>
          <p:cNvCxnSpPr>
            <a:cxnSpLocks/>
          </p:cNvCxnSpPr>
          <p:nvPr/>
        </p:nvCxnSpPr>
        <p:spPr>
          <a:xfrm>
            <a:off x="33985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CF77DF-4D94-45D2-B8D8-5369224B2904}"/>
              </a:ext>
            </a:extLst>
          </p:cNvPr>
          <p:cNvCxnSpPr>
            <a:cxnSpLocks/>
          </p:cNvCxnSpPr>
          <p:nvPr/>
        </p:nvCxnSpPr>
        <p:spPr>
          <a:xfrm>
            <a:off x="29032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8F42A6-D92B-42F3-BD86-27CEB1987479}"/>
              </a:ext>
            </a:extLst>
          </p:cNvPr>
          <p:cNvCxnSpPr>
            <a:cxnSpLocks/>
          </p:cNvCxnSpPr>
          <p:nvPr/>
        </p:nvCxnSpPr>
        <p:spPr>
          <a:xfrm>
            <a:off x="30556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AC8D5D-D53E-41AA-94D9-B719E206B2A6}"/>
              </a:ext>
            </a:extLst>
          </p:cNvPr>
          <p:cNvCxnSpPr>
            <a:cxnSpLocks/>
          </p:cNvCxnSpPr>
          <p:nvPr/>
        </p:nvCxnSpPr>
        <p:spPr>
          <a:xfrm>
            <a:off x="32080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656A68-E9FE-4B68-A371-CBD25EA201E4}"/>
              </a:ext>
            </a:extLst>
          </p:cNvPr>
          <p:cNvCxnSpPr>
            <a:cxnSpLocks/>
          </p:cNvCxnSpPr>
          <p:nvPr/>
        </p:nvCxnSpPr>
        <p:spPr>
          <a:xfrm>
            <a:off x="33604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7B0C46-3696-4BAA-AC41-08987226B3CE}"/>
              </a:ext>
            </a:extLst>
          </p:cNvPr>
          <p:cNvCxnSpPr>
            <a:cxnSpLocks/>
          </p:cNvCxnSpPr>
          <p:nvPr/>
        </p:nvCxnSpPr>
        <p:spPr>
          <a:xfrm>
            <a:off x="35128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FD5D0E-2FBE-418F-96EB-09EC19907184}"/>
              </a:ext>
            </a:extLst>
          </p:cNvPr>
          <p:cNvCxnSpPr>
            <a:cxnSpLocks/>
          </p:cNvCxnSpPr>
          <p:nvPr/>
        </p:nvCxnSpPr>
        <p:spPr>
          <a:xfrm>
            <a:off x="36652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AB74F5-758D-4BC8-9891-2348E37FBD0F}"/>
              </a:ext>
            </a:extLst>
          </p:cNvPr>
          <p:cNvCxnSpPr>
            <a:cxnSpLocks/>
          </p:cNvCxnSpPr>
          <p:nvPr/>
        </p:nvCxnSpPr>
        <p:spPr>
          <a:xfrm>
            <a:off x="38176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43AE11-9041-4561-9B48-0968146372A6}"/>
              </a:ext>
            </a:extLst>
          </p:cNvPr>
          <p:cNvCxnSpPr>
            <a:cxnSpLocks/>
          </p:cNvCxnSpPr>
          <p:nvPr/>
        </p:nvCxnSpPr>
        <p:spPr>
          <a:xfrm>
            <a:off x="39700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A7AD7B-0A81-4442-A3FD-A108801D83CB}"/>
              </a:ext>
            </a:extLst>
          </p:cNvPr>
          <p:cNvCxnSpPr>
            <a:cxnSpLocks/>
          </p:cNvCxnSpPr>
          <p:nvPr/>
        </p:nvCxnSpPr>
        <p:spPr>
          <a:xfrm>
            <a:off x="3530073"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29BF4E-7F5B-4BC5-A984-7AFF6CF74F42}"/>
              </a:ext>
            </a:extLst>
          </p:cNvPr>
          <p:cNvCxnSpPr>
            <a:cxnSpLocks/>
          </p:cNvCxnSpPr>
          <p:nvPr/>
        </p:nvCxnSpPr>
        <p:spPr>
          <a:xfrm>
            <a:off x="3682473"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D311DF-35D2-4A4D-8F37-C184A0499C75}"/>
              </a:ext>
            </a:extLst>
          </p:cNvPr>
          <p:cNvCxnSpPr>
            <a:cxnSpLocks/>
          </p:cNvCxnSpPr>
          <p:nvPr/>
        </p:nvCxnSpPr>
        <p:spPr>
          <a:xfrm>
            <a:off x="3834873"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17F0C4-5CF2-4A06-9FF2-80DA3568DB0C}"/>
              </a:ext>
            </a:extLst>
          </p:cNvPr>
          <p:cNvCxnSpPr>
            <a:cxnSpLocks/>
          </p:cNvCxnSpPr>
          <p:nvPr/>
        </p:nvCxnSpPr>
        <p:spPr>
          <a:xfrm>
            <a:off x="3987273"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D35E53-4B94-47FE-8512-1FDEFB65D100}"/>
              </a:ext>
            </a:extLst>
          </p:cNvPr>
          <p:cNvCxnSpPr>
            <a:cxnSpLocks/>
          </p:cNvCxnSpPr>
          <p:nvPr/>
        </p:nvCxnSpPr>
        <p:spPr>
          <a:xfrm>
            <a:off x="4139673"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E04C41-0991-4F0D-A715-C5CD61E094E6}"/>
              </a:ext>
            </a:extLst>
          </p:cNvPr>
          <p:cNvCxnSpPr>
            <a:cxnSpLocks/>
          </p:cNvCxnSpPr>
          <p:nvPr/>
        </p:nvCxnSpPr>
        <p:spPr>
          <a:xfrm>
            <a:off x="4292073"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0186C8-4673-43FA-8689-561AE2B364EE}"/>
              </a:ext>
            </a:extLst>
          </p:cNvPr>
          <p:cNvCxnSpPr>
            <a:cxnSpLocks/>
          </p:cNvCxnSpPr>
          <p:nvPr/>
        </p:nvCxnSpPr>
        <p:spPr>
          <a:xfrm>
            <a:off x="4444473"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D38F12-1AC7-45D7-8FEF-8052A4B3C7A6}"/>
              </a:ext>
            </a:extLst>
          </p:cNvPr>
          <p:cNvCxnSpPr>
            <a:cxnSpLocks/>
          </p:cNvCxnSpPr>
          <p:nvPr/>
        </p:nvCxnSpPr>
        <p:spPr>
          <a:xfrm>
            <a:off x="4596873"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D0F7A0-72DB-4DC1-A532-945EC22F6952}"/>
              </a:ext>
            </a:extLst>
          </p:cNvPr>
          <p:cNvCxnSpPr>
            <a:cxnSpLocks/>
          </p:cNvCxnSpPr>
          <p:nvPr/>
        </p:nvCxnSpPr>
        <p:spPr>
          <a:xfrm>
            <a:off x="4177773" y="1695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7C9702-018A-4BAE-8CF4-27E641BDC650}"/>
              </a:ext>
            </a:extLst>
          </p:cNvPr>
          <p:cNvCxnSpPr>
            <a:cxnSpLocks/>
          </p:cNvCxnSpPr>
          <p:nvPr/>
        </p:nvCxnSpPr>
        <p:spPr>
          <a:xfrm>
            <a:off x="4330173" y="1847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2881AA-CB03-40F8-A920-58CCA8241C9A}"/>
              </a:ext>
            </a:extLst>
          </p:cNvPr>
          <p:cNvCxnSpPr>
            <a:cxnSpLocks/>
          </p:cNvCxnSpPr>
          <p:nvPr/>
        </p:nvCxnSpPr>
        <p:spPr>
          <a:xfrm>
            <a:off x="4482573" y="2000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3B5C66-8BD0-49B9-BA45-3E0F6E09C656}"/>
              </a:ext>
            </a:extLst>
          </p:cNvPr>
          <p:cNvCxnSpPr>
            <a:cxnSpLocks/>
          </p:cNvCxnSpPr>
          <p:nvPr/>
        </p:nvCxnSpPr>
        <p:spPr>
          <a:xfrm>
            <a:off x="4634973" y="21526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DA8FF2-F112-43E8-8E9F-94E860BBC558}"/>
              </a:ext>
            </a:extLst>
          </p:cNvPr>
          <p:cNvCxnSpPr>
            <a:cxnSpLocks/>
          </p:cNvCxnSpPr>
          <p:nvPr/>
        </p:nvCxnSpPr>
        <p:spPr>
          <a:xfrm>
            <a:off x="4787373" y="23050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FE794-E888-4BDB-B34D-F9A31C372925}"/>
              </a:ext>
            </a:extLst>
          </p:cNvPr>
          <p:cNvCxnSpPr>
            <a:cxnSpLocks/>
          </p:cNvCxnSpPr>
          <p:nvPr/>
        </p:nvCxnSpPr>
        <p:spPr>
          <a:xfrm>
            <a:off x="4939773" y="2457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09AA4C-4608-41AA-AEC0-5671011FC1E7}"/>
              </a:ext>
            </a:extLst>
          </p:cNvPr>
          <p:cNvCxnSpPr>
            <a:cxnSpLocks/>
          </p:cNvCxnSpPr>
          <p:nvPr/>
        </p:nvCxnSpPr>
        <p:spPr>
          <a:xfrm>
            <a:off x="5092173" y="2609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B9BAF79-9358-4C48-8AE0-D80FE27B063D}"/>
              </a:ext>
            </a:extLst>
          </p:cNvPr>
          <p:cNvCxnSpPr>
            <a:cxnSpLocks/>
          </p:cNvCxnSpPr>
          <p:nvPr/>
        </p:nvCxnSpPr>
        <p:spPr>
          <a:xfrm>
            <a:off x="5244573" y="2762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FEEABA7-EE08-4C59-8CC4-12C2A7F9556C}"/>
              </a:ext>
            </a:extLst>
          </p:cNvPr>
          <p:cNvSpPr txBox="1"/>
          <p:nvPr/>
        </p:nvSpPr>
        <p:spPr>
          <a:xfrm>
            <a:off x="1967228" y="2905125"/>
            <a:ext cx="3091292" cy="461665"/>
          </a:xfrm>
          <a:prstGeom prst="rect">
            <a:avLst/>
          </a:prstGeom>
          <a:noFill/>
        </p:spPr>
        <p:txBody>
          <a:bodyPr wrap="square" rtlCol="0">
            <a:spAutoFit/>
          </a:bodyPr>
          <a:lstStyle/>
          <a:p>
            <a:pPr algn="ctr"/>
            <a:r>
              <a:rPr lang="en-US" sz="2400" dirty="0"/>
              <a:t>Reference Mapping</a:t>
            </a:r>
          </a:p>
        </p:txBody>
      </p:sp>
      <p:sp>
        <p:nvSpPr>
          <p:cNvPr id="57" name="Arrow: Right 56">
            <a:extLst>
              <a:ext uri="{FF2B5EF4-FFF2-40B4-BE49-F238E27FC236}">
                <a16:creationId xmlns:a16="http://schemas.microsoft.com/office/drawing/2014/main" id="{4D44164C-A353-4421-9210-054993B64F6A}"/>
              </a:ext>
            </a:extLst>
          </p:cNvPr>
          <p:cNvSpPr>
            <a:spLocks noChangeAspect="1"/>
          </p:cNvSpPr>
          <p:nvPr/>
        </p:nvSpPr>
        <p:spPr>
          <a:xfrm rot="5400000" flipV="1">
            <a:off x="3499593" y="3506907"/>
            <a:ext cx="365760" cy="197974"/>
          </a:xfrm>
          <a:prstGeom prst="rightArrow">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6FD8BAFC-825F-4B2E-AF61-D9D16237557A}"/>
              </a:ext>
            </a:extLst>
          </p:cNvPr>
          <p:cNvCxnSpPr>
            <a:cxnSpLocks/>
          </p:cNvCxnSpPr>
          <p:nvPr/>
        </p:nvCxnSpPr>
        <p:spPr>
          <a:xfrm>
            <a:off x="19565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32878E-167F-4226-AF22-7837FF7278BE}"/>
              </a:ext>
            </a:extLst>
          </p:cNvPr>
          <p:cNvCxnSpPr>
            <a:cxnSpLocks/>
          </p:cNvCxnSpPr>
          <p:nvPr/>
        </p:nvCxnSpPr>
        <p:spPr>
          <a:xfrm>
            <a:off x="21089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6308F19-2ED9-4525-88FA-D2656929E449}"/>
              </a:ext>
            </a:extLst>
          </p:cNvPr>
          <p:cNvCxnSpPr>
            <a:cxnSpLocks/>
          </p:cNvCxnSpPr>
          <p:nvPr/>
        </p:nvCxnSpPr>
        <p:spPr>
          <a:xfrm>
            <a:off x="22613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E53162B-A504-4BD7-A41D-AEBEAA4957AD}"/>
              </a:ext>
            </a:extLst>
          </p:cNvPr>
          <p:cNvCxnSpPr>
            <a:cxnSpLocks/>
          </p:cNvCxnSpPr>
          <p:nvPr/>
        </p:nvCxnSpPr>
        <p:spPr>
          <a:xfrm>
            <a:off x="24137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62CD7D6-967D-45BE-99BF-211F1E382813}"/>
              </a:ext>
            </a:extLst>
          </p:cNvPr>
          <p:cNvCxnSpPr>
            <a:cxnSpLocks/>
          </p:cNvCxnSpPr>
          <p:nvPr/>
        </p:nvCxnSpPr>
        <p:spPr>
          <a:xfrm>
            <a:off x="25661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2175B4-773A-4F75-8205-2C692C8DCFE1}"/>
              </a:ext>
            </a:extLst>
          </p:cNvPr>
          <p:cNvCxnSpPr>
            <a:cxnSpLocks/>
          </p:cNvCxnSpPr>
          <p:nvPr/>
        </p:nvCxnSpPr>
        <p:spPr>
          <a:xfrm>
            <a:off x="27185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33B5DB-CD20-43FA-9450-64C456F9BBD7}"/>
              </a:ext>
            </a:extLst>
          </p:cNvPr>
          <p:cNvCxnSpPr>
            <a:cxnSpLocks/>
          </p:cNvCxnSpPr>
          <p:nvPr/>
        </p:nvCxnSpPr>
        <p:spPr>
          <a:xfrm>
            <a:off x="28709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A12973-ACC7-4BFD-AA39-29C29E889F1C}"/>
              </a:ext>
            </a:extLst>
          </p:cNvPr>
          <p:cNvCxnSpPr>
            <a:cxnSpLocks/>
          </p:cNvCxnSpPr>
          <p:nvPr/>
        </p:nvCxnSpPr>
        <p:spPr>
          <a:xfrm>
            <a:off x="30233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D070B29-1724-4F36-880E-6FBB3997FA05}"/>
              </a:ext>
            </a:extLst>
          </p:cNvPr>
          <p:cNvCxnSpPr>
            <a:cxnSpLocks/>
          </p:cNvCxnSpPr>
          <p:nvPr/>
        </p:nvCxnSpPr>
        <p:spPr>
          <a:xfrm>
            <a:off x="25280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9409E5-0BA6-4151-A33E-4136D6232252}"/>
              </a:ext>
            </a:extLst>
          </p:cNvPr>
          <p:cNvCxnSpPr>
            <a:cxnSpLocks/>
          </p:cNvCxnSpPr>
          <p:nvPr/>
        </p:nvCxnSpPr>
        <p:spPr>
          <a:xfrm>
            <a:off x="26804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4EE30B5-D723-4081-B674-AC7B5190DAE6}"/>
              </a:ext>
            </a:extLst>
          </p:cNvPr>
          <p:cNvCxnSpPr>
            <a:cxnSpLocks/>
          </p:cNvCxnSpPr>
          <p:nvPr/>
        </p:nvCxnSpPr>
        <p:spPr>
          <a:xfrm>
            <a:off x="28328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6E17F5F-9D07-45D9-B3D2-8E669909D886}"/>
              </a:ext>
            </a:extLst>
          </p:cNvPr>
          <p:cNvCxnSpPr>
            <a:cxnSpLocks/>
          </p:cNvCxnSpPr>
          <p:nvPr/>
        </p:nvCxnSpPr>
        <p:spPr>
          <a:xfrm>
            <a:off x="29852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B30A71A-5E4E-4D99-AC23-8151545F1454}"/>
              </a:ext>
            </a:extLst>
          </p:cNvPr>
          <p:cNvCxnSpPr>
            <a:cxnSpLocks/>
          </p:cNvCxnSpPr>
          <p:nvPr/>
        </p:nvCxnSpPr>
        <p:spPr>
          <a:xfrm>
            <a:off x="31376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DC94096-A54D-4CD8-ACCE-B7228A17E479}"/>
              </a:ext>
            </a:extLst>
          </p:cNvPr>
          <p:cNvCxnSpPr>
            <a:cxnSpLocks/>
          </p:cNvCxnSpPr>
          <p:nvPr/>
        </p:nvCxnSpPr>
        <p:spPr>
          <a:xfrm>
            <a:off x="32900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C91485-CA23-4E94-B92E-899F6A12470D}"/>
              </a:ext>
            </a:extLst>
          </p:cNvPr>
          <p:cNvCxnSpPr>
            <a:cxnSpLocks/>
          </p:cNvCxnSpPr>
          <p:nvPr/>
        </p:nvCxnSpPr>
        <p:spPr>
          <a:xfrm>
            <a:off x="34424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CE0D0E-9A79-4E39-BC2D-8787E308FB4C}"/>
              </a:ext>
            </a:extLst>
          </p:cNvPr>
          <p:cNvCxnSpPr>
            <a:cxnSpLocks/>
          </p:cNvCxnSpPr>
          <p:nvPr/>
        </p:nvCxnSpPr>
        <p:spPr>
          <a:xfrm>
            <a:off x="35948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D7ED07-1A14-49D5-8481-C67F71150F4E}"/>
              </a:ext>
            </a:extLst>
          </p:cNvPr>
          <p:cNvCxnSpPr>
            <a:cxnSpLocks/>
          </p:cNvCxnSpPr>
          <p:nvPr/>
        </p:nvCxnSpPr>
        <p:spPr>
          <a:xfrm>
            <a:off x="31376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00AF1-E490-4406-B0B9-645701D427CD}"/>
              </a:ext>
            </a:extLst>
          </p:cNvPr>
          <p:cNvCxnSpPr>
            <a:cxnSpLocks/>
          </p:cNvCxnSpPr>
          <p:nvPr/>
        </p:nvCxnSpPr>
        <p:spPr>
          <a:xfrm>
            <a:off x="32900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869CF75-6B57-4585-8052-A65972A7CFE9}"/>
              </a:ext>
            </a:extLst>
          </p:cNvPr>
          <p:cNvCxnSpPr>
            <a:cxnSpLocks/>
          </p:cNvCxnSpPr>
          <p:nvPr/>
        </p:nvCxnSpPr>
        <p:spPr>
          <a:xfrm>
            <a:off x="34424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A526FE-4087-462B-BE0B-B4709683FE8E}"/>
              </a:ext>
            </a:extLst>
          </p:cNvPr>
          <p:cNvCxnSpPr>
            <a:cxnSpLocks/>
          </p:cNvCxnSpPr>
          <p:nvPr/>
        </p:nvCxnSpPr>
        <p:spPr>
          <a:xfrm>
            <a:off x="35948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B9373A-AC1C-4B0F-9BFA-7B8568C1B512}"/>
              </a:ext>
            </a:extLst>
          </p:cNvPr>
          <p:cNvCxnSpPr>
            <a:cxnSpLocks/>
          </p:cNvCxnSpPr>
          <p:nvPr/>
        </p:nvCxnSpPr>
        <p:spPr>
          <a:xfrm>
            <a:off x="37472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37DF889-E27F-41AD-8F6A-A89952D7F326}"/>
              </a:ext>
            </a:extLst>
          </p:cNvPr>
          <p:cNvCxnSpPr>
            <a:cxnSpLocks/>
          </p:cNvCxnSpPr>
          <p:nvPr/>
        </p:nvCxnSpPr>
        <p:spPr>
          <a:xfrm>
            <a:off x="38996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94C32B-2C6C-4606-B44D-598660FC1F6F}"/>
              </a:ext>
            </a:extLst>
          </p:cNvPr>
          <p:cNvCxnSpPr>
            <a:cxnSpLocks/>
          </p:cNvCxnSpPr>
          <p:nvPr/>
        </p:nvCxnSpPr>
        <p:spPr>
          <a:xfrm>
            <a:off x="40520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EACB46-1F06-4413-8B2B-B3B2D25EC3C7}"/>
              </a:ext>
            </a:extLst>
          </p:cNvPr>
          <p:cNvCxnSpPr>
            <a:cxnSpLocks/>
          </p:cNvCxnSpPr>
          <p:nvPr/>
        </p:nvCxnSpPr>
        <p:spPr>
          <a:xfrm>
            <a:off x="42044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E43770-45D2-4E83-A2AA-24A85AFF8080}"/>
              </a:ext>
            </a:extLst>
          </p:cNvPr>
          <p:cNvCxnSpPr>
            <a:cxnSpLocks/>
          </p:cNvCxnSpPr>
          <p:nvPr/>
        </p:nvCxnSpPr>
        <p:spPr>
          <a:xfrm>
            <a:off x="37091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C39E5-DD80-4A02-9E95-6F1604EE24E4}"/>
              </a:ext>
            </a:extLst>
          </p:cNvPr>
          <p:cNvCxnSpPr>
            <a:cxnSpLocks/>
          </p:cNvCxnSpPr>
          <p:nvPr/>
        </p:nvCxnSpPr>
        <p:spPr>
          <a:xfrm>
            <a:off x="38615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76B31C2-8EA5-4D09-800C-93A5E32AB135}"/>
              </a:ext>
            </a:extLst>
          </p:cNvPr>
          <p:cNvCxnSpPr>
            <a:cxnSpLocks/>
          </p:cNvCxnSpPr>
          <p:nvPr/>
        </p:nvCxnSpPr>
        <p:spPr>
          <a:xfrm>
            <a:off x="40139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8D6155-E12F-42CF-9D57-4DA2E7B48000}"/>
              </a:ext>
            </a:extLst>
          </p:cNvPr>
          <p:cNvCxnSpPr>
            <a:cxnSpLocks/>
          </p:cNvCxnSpPr>
          <p:nvPr/>
        </p:nvCxnSpPr>
        <p:spPr>
          <a:xfrm>
            <a:off x="41663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E3D939-DAA1-4BF0-BE08-7B77311C19F6}"/>
              </a:ext>
            </a:extLst>
          </p:cNvPr>
          <p:cNvCxnSpPr>
            <a:cxnSpLocks/>
          </p:cNvCxnSpPr>
          <p:nvPr/>
        </p:nvCxnSpPr>
        <p:spPr>
          <a:xfrm>
            <a:off x="43187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027875-93A0-46B5-BCD3-3730FC7A89A4}"/>
              </a:ext>
            </a:extLst>
          </p:cNvPr>
          <p:cNvCxnSpPr>
            <a:cxnSpLocks/>
          </p:cNvCxnSpPr>
          <p:nvPr/>
        </p:nvCxnSpPr>
        <p:spPr>
          <a:xfrm>
            <a:off x="44711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46F48A-628B-4304-9767-C24BDE13B6B2}"/>
              </a:ext>
            </a:extLst>
          </p:cNvPr>
          <p:cNvCxnSpPr>
            <a:cxnSpLocks/>
          </p:cNvCxnSpPr>
          <p:nvPr/>
        </p:nvCxnSpPr>
        <p:spPr>
          <a:xfrm>
            <a:off x="46235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7136C8D-4C3F-4876-AAE8-9886F11592FD}"/>
              </a:ext>
            </a:extLst>
          </p:cNvPr>
          <p:cNvCxnSpPr>
            <a:cxnSpLocks/>
          </p:cNvCxnSpPr>
          <p:nvPr/>
        </p:nvCxnSpPr>
        <p:spPr>
          <a:xfrm>
            <a:off x="47759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12E5F77-3279-4F9A-B786-F87C26152758}"/>
              </a:ext>
            </a:extLst>
          </p:cNvPr>
          <p:cNvCxnSpPr>
            <a:cxnSpLocks/>
          </p:cNvCxnSpPr>
          <p:nvPr/>
        </p:nvCxnSpPr>
        <p:spPr>
          <a:xfrm>
            <a:off x="4335996"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31D51D-3A9F-4290-BD64-572F94B22986}"/>
              </a:ext>
            </a:extLst>
          </p:cNvPr>
          <p:cNvCxnSpPr>
            <a:cxnSpLocks/>
          </p:cNvCxnSpPr>
          <p:nvPr/>
        </p:nvCxnSpPr>
        <p:spPr>
          <a:xfrm>
            <a:off x="4488396"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C502BF-9CA1-4278-A449-2CDE78CDD909}"/>
              </a:ext>
            </a:extLst>
          </p:cNvPr>
          <p:cNvCxnSpPr>
            <a:cxnSpLocks/>
          </p:cNvCxnSpPr>
          <p:nvPr/>
        </p:nvCxnSpPr>
        <p:spPr>
          <a:xfrm>
            <a:off x="4640796"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62BFC1-14B0-4BDA-8F89-8232C978F947}"/>
              </a:ext>
            </a:extLst>
          </p:cNvPr>
          <p:cNvCxnSpPr>
            <a:cxnSpLocks/>
          </p:cNvCxnSpPr>
          <p:nvPr/>
        </p:nvCxnSpPr>
        <p:spPr>
          <a:xfrm>
            <a:off x="4793196"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34EBC77-60AC-4E00-976D-2FF4615B1534}"/>
              </a:ext>
            </a:extLst>
          </p:cNvPr>
          <p:cNvCxnSpPr>
            <a:cxnSpLocks/>
          </p:cNvCxnSpPr>
          <p:nvPr/>
        </p:nvCxnSpPr>
        <p:spPr>
          <a:xfrm>
            <a:off x="4945596"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B11708-BA8D-4013-947B-73D3C5B25E2B}"/>
              </a:ext>
            </a:extLst>
          </p:cNvPr>
          <p:cNvCxnSpPr>
            <a:cxnSpLocks/>
          </p:cNvCxnSpPr>
          <p:nvPr/>
        </p:nvCxnSpPr>
        <p:spPr>
          <a:xfrm>
            <a:off x="5097996"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C6D37C-F015-4A68-A60D-CAF8222EFB82}"/>
              </a:ext>
            </a:extLst>
          </p:cNvPr>
          <p:cNvCxnSpPr>
            <a:cxnSpLocks/>
          </p:cNvCxnSpPr>
          <p:nvPr/>
        </p:nvCxnSpPr>
        <p:spPr>
          <a:xfrm>
            <a:off x="5250396"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4E5E4A-5927-4EE1-8886-D65F3462B47D}"/>
              </a:ext>
            </a:extLst>
          </p:cNvPr>
          <p:cNvCxnSpPr>
            <a:cxnSpLocks/>
          </p:cNvCxnSpPr>
          <p:nvPr/>
        </p:nvCxnSpPr>
        <p:spPr>
          <a:xfrm>
            <a:off x="5402796"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5D3BDD1-949D-443F-A330-C879464C7DE1}"/>
              </a:ext>
            </a:extLst>
          </p:cNvPr>
          <p:cNvCxnSpPr>
            <a:cxnSpLocks/>
          </p:cNvCxnSpPr>
          <p:nvPr/>
        </p:nvCxnSpPr>
        <p:spPr>
          <a:xfrm>
            <a:off x="4983696" y="43053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43BEAB9-9810-4184-B998-1871FDA3FCD9}"/>
              </a:ext>
            </a:extLst>
          </p:cNvPr>
          <p:cNvCxnSpPr>
            <a:cxnSpLocks/>
          </p:cNvCxnSpPr>
          <p:nvPr/>
        </p:nvCxnSpPr>
        <p:spPr>
          <a:xfrm>
            <a:off x="5136096" y="44577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349BEAF-D8FA-4FC8-8226-0BB504AF8521}"/>
              </a:ext>
            </a:extLst>
          </p:cNvPr>
          <p:cNvCxnSpPr>
            <a:cxnSpLocks/>
          </p:cNvCxnSpPr>
          <p:nvPr/>
        </p:nvCxnSpPr>
        <p:spPr>
          <a:xfrm>
            <a:off x="5288496" y="46101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6EA0F9B-0FCD-4F60-8A3D-417A14087A67}"/>
              </a:ext>
            </a:extLst>
          </p:cNvPr>
          <p:cNvCxnSpPr>
            <a:cxnSpLocks/>
          </p:cNvCxnSpPr>
          <p:nvPr/>
        </p:nvCxnSpPr>
        <p:spPr>
          <a:xfrm>
            <a:off x="5440896" y="47625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F419FB-EC88-476D-8AAC-5113564D372E}"/>
              </a:ext>
            </a:extLst>
          </p:cNvPr>
          <p:cNvCxnSpPr>
            <a:cxnSpLocks/>
          </p:cNvCxnSpPr>
          <p:nvPr/>
        </p:nvCxnSpPr>
        <p:spPr>
          <a:xfrm>
            <a:off x="5593296" y="49149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7B54AC2-A0D0-414D-96BE-88DE83B70759}"/>
              </a:ext>
            </a:extLst>
          </p:cNvPr>
          <p:cNvCxnSpPr>
            <a:cxnSpLocks/>
          </p:cNvCxnSpPr>
          <p:nvPr/>
        </p:nvCxnSpPr>
        <p:spPr>
          <a:xfrm>
            <a:off x="5745696" y="50673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6B6BD43-FD8C-4707-A5C1-421A964C0686}"/>
              </a:ext>
            </a:extLst>
          </p:cNvPr>
          <p:cNvCxnSpPr>
            <a:cxnSpLocks/>
          </p:cNvCxnSpPr>
          <p:nvPr/>
        </p:nvCxnSpPr>
        <p:spPr>
          <a:xfrm>
            <a:off x="5898096" y="52197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ED1CD5-7BF7-4A00-B71B-E2F0AC60023F}"/>
              </a:ext>
            </a:extLst>
          </p:cNvPr>
          <p:cNvCxnSpPr>
            <a:cxnSpLocks/>
          </p:cNvCxnSpPr>
          <p:nvPr/>
        </p:nvCxnSpPr>
        <p:spPr>
          <a:xfrm>
            <a:off x="6050496" y="53721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BF85548-841C-44E3-861F-114C70DB7858}"/>
              </a:ext>
            </a:extLst>
          </p:cNvPr>
          <p:cNvSpPr/>
          <p:nvPr/>
        </p:nvSpPr>
        <p:spPr>
          <a:xfrm>
            <a:off x="1664506" y="3885036"/>
            <a:ext cx="4138340" cy="29183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501F3B7-4BDF-40E5-BF12-CC1ED7667997}"/>
              </a:ext>
            </a:extLst>
          </p:cNvPr>
          <p:cNvCxnSpPr>
            <a:cxnSpLocks/>
          </p:cNvCxnSpPr>
          <p:nvPr/>
        </p:nvCxnSpPr>
        <p:spPr>
          <a:xfrm>
            <a:off x="1362510" y="4030954"/>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E109568-932B-42AE-8EB5-39AC0E38DEAF}"/>
              </a:ext>
            </a:extLst>
          </p:cNvPr>
          <p:cNvCxnSpPr>
            <a:cxnSpLocks/>
          </p:cNvCxnSpPr>
          <p:nvPr/>
        </p:nvCxnSpPr>
        <p:spPr>
          <a:xfrm>
            <a:off x="5803281" y="4030954"/>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2FF3931-DD6C-4882-A818-FA0436FA55E8}"/>
              </a:ext>
            </a:extLst>
          </p:cNvPr>
          <p:cNvCxnSpPr>
            <a:cxnSpLocks/>
          </p:cNvCxnSpPr>
          <p:nvPr/>
        </p:nvCxnSpPr>
        <p:spPr>
          <a:xfrm>
            <a:off x="1472238"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D10CC0F-9AC3-47AE-8296-3C08C3BBBE40}"/>
              </a:ext>
            </a:extLst>
          </p:cNvPr>
          <p:cNvCxnSpPr>
            <a:cxnSpLocks/>
          </p:cNvCxnSpPr>
          <p:nvPr/>
        </p:nvCxnSpPr>
        <p:spPr>
          <a:xfrm>
            <a:off x="1624638"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E0C1550-2838-4495-8067-62BE1ADEAEB8}"/>
              </a:ext>
            </a:extLst>
          </p:cNvPr>
          <p:cNvCxnSpPr>
            <a:cxnSpLocks/>
          </p:cNvCxnSpPr>
          <p:nvPr/>
        </p:nvCxnSpPr>
        <p:spPr>
          <a:xfrm>
            <a:off x="1777038"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BD4F78-F62A-40A8-9DD8-62757D7A2FEC}"/>
              </a:ext>
            </a:extLst>
          </p:cNvPr>
          <p:cNvCxnSpPr>
            <a:cxnSpLocks/>
          </p:cNvCxnSpPr>
          <p:nvPr/>
        </p:nvCxnSpPr>
        <p:spPr>
          <a:xfrm>
            <a:off x="1929438"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CE89AD1-927E-4644-BA9D-55B776A7A0BB}"/>
              </a:ext>
            </a:extLst>
          </p:cNvPr>
          <p:cNvCxnSpPr>
            <a:cxnSpLocks/>
          </p:cNvCxnSpPr>
          <p:nvPr/>
        </p:nvCxnSpPr>
        <p:spPr>
          <a:xfrm>
            <a:off x="2081838"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2DE18D5-9158-4FC2-A128-E4855768EE8C}"/>
              </a:ext>
            </a:extLst>
          </p:cNvPr>
          <p:cNvCxnSpPr>
            <a:cxnSpLocks/>
          </p:cNvCxnSpPr>
          <p:nvPr/>
        </p:nvCxnSpPr>
        <p:spPr>
          <a:xfrm>
            <a:off x="2234238"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F6CD359-050F-41B2-B73F-52C4330C83B0}"/>
              </a:ext>
            </a:extLst>
          </p:cNvPr>
          <p:cNvCxnSpPr>
            <a:cxnSpLocks/>
          </p:cNvCxnSpPr>
          <p:nvPr/>
        </p:nvCxnSpPr>
        <p:spPr>
          <a:xfrm>
            <a:off x="2386638"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B04DA1A-0FD3-4C64-AFB0-6D70DF3CD9B1}"/>
              </a:ext>
            </a:extLst>
          </p:cNvPr>
          <p:cNvCxnSpPr>
            <a:cxnSpLocks/>
          </p:cNvCxnSpPr>
          <p:nvPr/>
        </p:nvCxnSpPr>
        <p:spPr>
          <a:xfrm>
            <a:off x="2539038"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EA1C388-3DCF-4642-A929-E86999D4D4C7}"/>
              </a:ext>
            </a:extLst>
          </p:cNvPr>
          <p:cNvCxnSpPr>
            <a:cxnSpLocks/>
          </p:cNvCxnSpPr>
          <p:nvPr/>
        </p:nvCxnSpPr>
        <p:spPr>
          <a:xfrm>
            <a:off x="5555196" y="43005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7C36549-25BE-4503-A68E-C7DF356B1BDE}"/>
              </a:ext>
            </a:extLst>
          </p:cNvPr>
          <p:cNvCxnSpPr>
            <a:cxnSpLocks/>
          </p:cNvCxnSpPr>
          <p:nvPr/>
        </p:nvCxnSpPr>
        <p:spPr>
          <a:xfrm>
            <a:off x="5707596" y="44529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82F9168-3CDF-48E9-8205-989B085E1508}"/>
              </a:ext>
            </a:extLst>
          </p:cNvPr>
          <p:cNvCxnSpPr>
            <a:cxnSpLocks/>
          </p:cNvCxnSpPr>
          <p:nvPr/>
        </p:nvCxnSpPr>
        <p:spPr>
          <a:xfrm>
            <a:off x="5859996" y="46053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62755E7-2B5A-48BD-A2CE-50BD6AB64198}"/>
              </a:ext>
            </a:extLst>
          </p:cNvPr>
          <p:cNvCxnSpPr>
            <a:cxnSpLocks/>
          </p:cNvCxnSpPr>
          <p:nvPr/>
        </p:nvCxnSpPr>
        <p:spPr>
          <a:xfrm>
            <a:off x="6012396" y="47577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51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9258-7511-4342-BE6E-4A3AA7DF130F}"/>
              </a:ext>
            </a:extLst>
          </p:cNvPr>
          <p:cNvSpPr>
            <a:spLocks noGrp="1"/>
          </p:cNvSpPr>
          <p:nvPr>
            <p:ph type="title"/>
          </p:nvPr>
        </p:nvSpPr>
        <p:spPr>
          <a:xfrm>
            <a:off x="0" y="430875"/>
            <a:ext cx="10515600" cy="1325563"/>
          </a:xfrm>
        </p:spPr>
        <p:txBody>
          <a:bodyPr/>
          <a:lstStyle/>
          <a:p>
            <a:r>
              <a:rPr lang="en-US" dirty="0"/>
              <a:t>Amplicon sequencing data</a:t>
            </a:r>
          </a:p>
        </p:txBody>
      </p:sp>
      <p:cxnSp>
        <p:nvCxnSpPr>
          <p:cNvPr id="4" name="Straight Connector 3">
            <a:extLst>
              <a:ext uri="{FF2B5EF4-FFF2-40B4-BE49-F238E27FC236}">
                <a16:creationId xmlns:a16="http://schemas.microsoft.com/office/drawing/2014/main" id="{9D793F7B-E2E4-4328-BF23-C2049AFC43C9}"/>
              </a:ext>
            </a:extLst>
          </p:cNvPr>
          <p:cNvCxnSpPr>
            <a:cxnSpLocks/>
          </p:cNvCxnSpPr>
          <p:nvPr/>
        </p:nvCxnSpPr>
        <p:spPr>
          <a:xfrm>
            <a:off x="11506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93DA7D-683F-46A8-A9DB-7A3489C72822}"/>
              </a:ext>
            </a:extLst>
          </p:cNvPr>
          <p:cNvCxnSpPr>
            <a:cxnSpLocks/>
          </p:cNvCxnSpPr>
          <p:nvPr/>
        </p:nvCxnSpPr>
        <p:spPr>
          <a:xfrm>
            <a:off x="13030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7A2F3D-C6C4-4553-82C4-1346CAE97AE1}"/>
              </a:ext>
            </a:extLst>
          </p:cNvPr>
          <p:cNvCxnSpPr>
            <a:cxnSpLocks/>
          </p:cNvCxnSpPr>
          <p:nvPr/>
        </p:nvCxnSpPr>
        <p:spPr>
          <a:xfrm>
            <a:off x="14554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9AE5BA-4EE9-40C4-94AC-EA10AF18CD8A}"/>
              </a:ext>
            </a:extLst>
          </p:cNvPr>
          <p:cNvCxnSpPr>
            <a:cxnSpLocks/>
          </p:cNvCxnSpPr>
          <p:nvPr/>
        </p:nvCxnSpPr>
        <p:spPr>
          <a:xfrm>
            <a:off x="16078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617688-C5B2-4089-A28E-AE2F925136CA}"/>
              </a:ext>
            </a:extLst>
          </p:cNvPr>
          <p:cNvCxnSpPr>
            <a:cxnSpLocks/>
          </p:cNvCxnSpPr>
          <p:nvPr/>
        </p:nvCxnSpPr>
        <p:spPr>
          <a:xfrm>
            <a:off x="17602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84C373-99AE-47A5-A484-246FAFFB2041}"/>
              </a:ext>
            </a:extLst>
          </p:cNvPr>
          <p:cNvCxnSpPr>
            <a:cxnSpLocks/>
          </p:cNvCxnSpPr>
          <p:nvPr/>
        </p:nvCxnSpPr>
        <p:spPr>
          <a:xfrm>
            <a:off x="19126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7656A6-A2BB-43F7-AA2F-F73C9E9941BB}"/>
              </a:ext>
            </a:extLst>
          </p:cNvPr>
          <p:cNvCxnSpPr>
            <a:cxnSpLocks/>
          </p:cNvCxnSpPr>
          <p:nvPr/>
        </p:nvCxnSpPr>
        <p:spPr>
          <a:xfrm>
            <a:off x="20650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2624E9-3E3D-415D-B536-EFBEA9BF3733}"/>
              </a:ext>
            </a:extLst>
          </p:cNvPr>
          <p:cNvCxnSpPr>
            <a:cxnSpLocks/>
          </p:cNvCxnSpPr>
          <p:nvPr/>
        </p:nvCxnSpPr>
        <p:spPr>
          <a:xfrm>
            <a:off x="22174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DA7E3DF-4E5E-4FB5-926F-4393268ED0DA}"/>
              </a:ext>
            </a:extLst>
          </p:cNvPr>
          <p:cNvCxnSpPr>
            <a:cxnSpLocks/>
          </p:cNvCxnSpPr>
          <p:nvPr/>
        </p:nvCxnSpPr>
        <p:spPr>
          <a:xfrm>
            <a:off x="17221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FB77DC-2457-4E4F-AA82-29C809C4C14E}"/>
              </a:ext>
            </a:extLst>
          </p:cNvPr>
          <p:cNvCxnSpPr>
            <a:cxnSpLocks/>
          </p:cNvCxnSpPr>
          <p:nvPr/>
        </p:nvCxnSpPr>
        <p:spPr>
          <a:xfrm>
            <a:off x="18745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E9D362-871A-4D8A-9A6F-9C995729A4A7}"/>
              </a:ext>
            </a:extLst>
          </p:cNvPr>
          <p:cNvCxnSpPr>
            <a:cxnSpLocks/>
          </p:cNvCxnSpPr>
          <p:nvPr/>
        </p:nvCxnSpPr>
        <p:spPr>
          <a:xfrm>
            <a:off x="20269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F4B93A-658E-47FF-A236-716A7850312C}"/>
              </a:ext>
            </a:extLst>
          </p:cNvPr>
          <p:cNvCxnSpPr>
            <a:cxnSpLocks/>
          </p:cNvCxnSpPr>
          <p:nvPr/>
        </p:nvCxnSpPr>
        <p:spPr>
          <a:xfrm>
            <a:off x="21793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B6655A-AD8B-469D-B781-7712FBC5106F}"/>
              </a:ext>
            </a:extLst>
          </p:cNvPr>
          <p:cNvCxnSpPr>
            <a:cxnSpLocks/>
          </p:cNvCxnSpPr>
          <p:nvPr/>
        </p:nvCxnSpPr>
        <p:spPr>
          <a:xfrm>
            <a:off x="23317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EBB49E-E14C-40BE-A96B-4575A1113CC2}"/>
              </a:ext>
            </a:extLst>
          </p:cNvPr>
          <p:cNvCxnSpPr>
            <a:cxnSpLocks/>
          </p:cNvCxnSpPr>
          <p:nvPr/>
        </p:nvCxnSpPr>
        <p:spPr>
          <a:xfrm>
            <a:off x="24841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87F6B9-F567-4477-ABF9-407FFB6A5EED}"/>
              </a:ext>
            </a:extLst>
          </p:cNvPr>
          <p:cNvCxnSpPr>
            <a:cxnSpLocks/>
          </p:cNvCxnSpPr>
          <p:nvPr/>
        </p:nvCxnSpPr>
        <p:spPr>
          <a:xfrm>
            <a:off x="26365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E4D2D8-D0C6-44EC-A751-8ACFCAC7EC83}"/>
              </a:ext>
            </a:extLst>
          </p:cNvPr>
          <p:cNvCxnSpPr>
            <a:cxnSpLocks/>
          </p:cNvCxnSpPr>
          <p:nvPr/>
        </p:nvCxnSpPr>
        <p:spPr>
          <a:xfrm>
            <a:off x="27889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D235C1-C5CF-4D69-BB67-9C45A5BC89BC}"/>
              </a:ext>
            </a:extLst>
          </p:cNvPr>
          <p:cNvCxnSpPr>
            <a:cxnSpLocks/>
          </p:cNvCxnSpPr>
          <p:nvPr/>
        </p:nvCxnSpPr>
        <p:spPr>
          <a:xfrm>
            <a:off x="23317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5BCE770-E6FA-4532-88BA-DA6A2A5AB958}"/>
              </a:ext>
            </a:extLst>
          </p:cNvPr>
          <p:cNvCxnSpPr>
            <a:cxnSpLocks/>
          </p:cNvCxnSpPr>
          <p:nvPr/>
        </p:nvCxnSpPr>
        <p:spPr>
          <a:xfrm>
            <a:off x="24841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6837C3-CD77-4DA3-AFFF-AB557AC7C9B5}"/>
              </a:ext>
            </a:extLst>
          </p:cNvPr>
          <p:cNvCxnSpPr>
            <a:cxnSpLocks/>
          </p:cNvCxnSpPr>
          <p:nvPr/>
        </p:nvCxnSpPr>
        <p:spPr>
          <a:xfrm>
            <a:off x="26365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682AA58-DA3B-445D-A5C7-0D543E9D4075}"/>
              </a:ext>
            </a:extLst>
          </p:cNvPr>
          <p:cNvCxnSpPr>
            <a:cxnSpLocks/>
          </p:cNvCxnSpPr>
          <p:nvPr/>
        </p:nvCxnSpPr>
        <p:spPr>
          <a:xfrm>
            <a:off x="27889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40F0F8-24EC-4B0F-9787-A058B72C0D7E}"/>
              </a:ext>
            </a:extLst>
          </p:cNvPr>
          <p:cNvCxnSpPr>
            <a:cxnSpLocks/>
          </p:cNvCxnSpPr>
          <p:nvPr/>
        </p:nvCxnSpPr>
        <p:spPr>
          <a:xfrm>
            <a:off x="29413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0CD43B-4FBF-4B72-9AAB-4006E88EB09B}"/>
              </a:ext>
            </a:extLst>
          </p:cNvPr>
          <p:cNvCxnSpPr>
            <a:cxnSpLocks/>
          </p:cNvCxnSpPr>
          <p:nvPr/>
        </p:nvCxnSpPr>
        <p:spPr>
          <a:xfrm>
            <a:off x="30937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E01A5A-CB54-4016-BB7D-D4135018C9D1}"/>
              </a:ext>
            </a:extLst>
          </p:cNvPr>
          <p:cNvCxnSpPr>
            <a:cxnSpLocks/>
          </p:cNvCxnSpPr>
          <p:nvPr/>
        </p:nvCxnSpPr>
        <p:spPr>
          <a:xfrm>
            <a:off x="32461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9A0028-D9C9-4761-BA9E-4861148AB14C}"/>
              </a:ext>
            </a:extLst>
          </p:cNvPr>
          <p:cNvCxnSpPr>
            <a:cxnSpLocks/>
          </p:cNvCxnSpPr>
          <p:nvPr/>
        </p:nvCxnSpPr>
        <p:spPr>
          <a:xfrm>
            <a:off x="33985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CF77DF-4D94-45D2-B8D8-5369224B2904}"/>
              </a:ext>
            </a:extLst>
          </p:cNvPr>
          <p:cNvCxnSpPr>
            <a:cxnSpLocks/>
          </p:cNvCxnSpPr>
          <p:nvPr/>
        </p:nvCxnSpPr>
        <p:spPr>
          <a:xfrm>
            <a:off x="2903274"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8F42A6-D92B-42F3-BD86-27CEB1987479}"/>
              </a:ext>
            </a:extLst>
          </p:cNvPr>
          <p:cNvCxnSpPr>
            <a:cxnSpLocks/>
          </p:cNvCxnSpPr>
          <p:nvPr/>
        </p:nvCxnSpPr>
        <p:spPr>
          <a:xfrm>
            <a:off x="3055674"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AC8D5D-D53E-41AA-94D9-B719E206B2A6}"/>
              </a:ext>
            </a:extLst>
          </p:cNvPr>
          <p:cNvCxnSpPr>
            <a:cxnSpLocks/>
          </p:cNvCxnSpPr>
          <p:nvPr/>
        </p:nvCxnSpPr>
        <p:spPr>
          <a:xfrm>
            <a:off x="3208074"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656A68-E9FE-4B68-A371-CBD25EA201E4}"/>
              </a:ext>
            </a:extLst>
          </p:cNvPr>
          <p:cNvCxnSpPr>
            <a:cxnSpLocks/>
          </p:cNvCxnSpPr>
          <p:nvPr/>
        </p:nvCxnSpPr>
        <p:spPr>
          <a:xfrm>
            <a:off x="3360474"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7B0C46-3696-4BAA-AC41-08987226B3CE}"/>
              </a:ext>
            </a:extLst>
          </p:cNvPr>
          <p:cNvCxnSpPr>
            <a:cxnSpLocks/>
          </p:cNvCxnSpPr>
          <p:nvPr/>
        </p:nvCxnSpPr>
        <p:spPr>
          <a:xfrm>
            <a:off x="3512874"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FD5D0E-2FBE-418F-96EB-09EC19907184}"/>
              </a:ext>
            </a:extLst>
          </p:cNvPr>
          <p:cNvCxnSpPr>
            <a:cxnSpLocks/>
          </p:cNvCxnSpPr>
          <p:nvPr/>
        </p:nvCxnSpPr>
        <p:spPr>
          <a:xfrm>
            <a:off x="3665274"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AB74F5-758D-4BC8-9891-2348E37FBD0F}"/>
              </a:ext>
            </a:extLst>
          </p:cNvPr>
          <p:cNvCxnSpPr>
            <a:cxnSpLocks/>
          </p:cNvCxnSpPr>
          <p:nvPr/>
        </p:nvCxnSpPr>
        <p:spPr>
          <a:xfrm>
            <a:off x="3817674"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43AE11-9041-4561-9B48-0968146372A6}"/>
              </a:ext>
            </a:extLst>
          </p:cNvPr>
          <p:cNvCxnSpPr>
            <a:cxnSpLocks/>
          </p:cNvCxnSpPr>
          <p:nvPr/>
        </p:nvCxnSpPr>
        <p:spPr>
          <a:xfrm>
            <a:off x="3970074"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A7AD7B-0A81-4442-A3FD-A108801D83CB}"/>
              </a:ext>
            </a:extLst>
          </p:cNvPr>
          <p:cNvCxnSpPr>
            <a:cxnSpLocks/>
          </p:cNvCxnSpPr>
          <p:nvPr/>
        </p:nvCxnSpPr>
        <p:spPr>
          <a:xfrm>
            <a:off x="3530073" y="1690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29BF4E-7F5B-4BC5-A984-7AFF6CF74F42}"/>
              </a:ext>
            </a:extLst>
          </p:cNvPr>
          <p:cNvCxnSpPr>
            <a:cxnSpLocks/>
          </p:cNvCxnSpPr>
          <p:nvPr/>
        </p:nvCxnSpPr>
        <p:spPr>
          <a:xfrm>
            <a:off x="3682473" y="1843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D311DF-35D2-4A4D-8F37-C184A0499C75}"/>
              </a:ext>
            </a:extLst>
          </p:cNvPr>
          <p:cNvCxnSpPr>
            <a:cxnSpLocks/>
          </p:cNvCxnSpPr>
          <p:nvPr/>
        </p:nvCxnSpPr>
        <p:spPr>
          <a:xfrm>
            <a:off x="3834873" y="1995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17F0C4-5CF2-4A06-9FF2-80DA3568DB0C}"/>
              </a:ext>
            </a:extLst>
          </p:cNvPr>
          <p:cNvCxnSpPr>
            <a:cxnSpLocks/>
          </p:cNvCxnSpPr>
          <p:nvPr/>
        </p:nvCxnSpPr>
        <p:spPr>
          <a:xfrm>
            <a:off x="3987273" y="21478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D35E53-4B94-47FE-8512-1FDEFB65D100}"/>
              </a:ext>
            </a:extLst>
          </p:cNvPr>
          <p:cNvCxnSpPr>
            <a:cxnSpLocks/>
          </p:cNvCxnSpPr>
          <p:nvPr/>
        </p:nvCxnSpPr>
        <p:spPr>
          <a:xfrm>
            <a:off x="4139673" y="23002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E04C41-0991-4F0D-A715-C5CD61E094E6}"/>
              </a:ext>
            </a:extLst>
          </p:cNvPr>
          <p:cNvCxnSpPr>
            <a:cxnSpLocks/>
          </p:cNvCxnSpPr>
          <p:nvPr/>
        </p:nvCxnSpPr>
        <p:spPr>
          <a:xfrm>
            <a:off x="4292073" y="24526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0186C8-4673-43FA-8689-561AE2B364EE}"/>
              </a:ext>
            </a:extLst>
          </p:cNvPr>
          <p:cNvCxnSpPr>
            <a:cxnSpLocks/>
          </p:cNvCxnSpPr>
          <p:nvPr/>
        </p:nvCxnSpPr>
        <p:spPr>
          <a:xfrm>
            <a:off x="4444473" y="26050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D38F12-1AC7-45D7-8FEF-8052A4B3C7A6}"/>
              </a:ext>
            </a:extLst>
          </p:cNvPr>
          <p:cNvCxnSpPr>
            <a:cxnSpLocks/>
          </p:cNvCxnSpPr>
          <p:nvPr/>
        </p:nvCxnSpPr>
        <p:spPr>
          <a:xfrm>
            <a:off x="4596873" y="275748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D0F7A0-72DB-4DC1-A532-945EC22F6952}"/>
              </a:ext>
            </a:extLst>
          </p:cNvPr>
          <p:cNvCxnSpPr>
            <a:cxnSpLocks/>
          </p:cNvCxnSpPr>
          <p:nvPr/>
        </p:nvCxnSpPr>
        <p:spPr>
          <a:xfrm>
            <a:off x="4177773" y="1695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7C9702-018A-4BAE-8CF4-27E641BDC650}"/>
              </a:ext>
            </a:extLst>
          </p:cNvPr>
          <p:cNvCxnSpPr>
            <a:cxnSpLocks/>
          </p:cNvCxnSpPr>
          <p:nvPr/>
        </p:nvCxnSpPr>
        <p:spPr>
          <a:xfrm>
            <a:off x="4330173" y="1847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2881AA-CB03-40F8-A920-58CCA8241C9A}"/>
              </a:ext>
            </a:extLst>
          </p:cNvPr>
          <p:cNvCxnSpPr>
            <a:cxnSpLocks/>
          </p:cNvCxnSpPr>
          <p:nvPr/>
        </p:nvCxnSpPr>
        <p:spPr>
          <a:xfrm>
            <a:off x="4482573" y="2000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3B5C66-8BD0-49B9-BA45-3E0F6E09C656}"/>
              </a:ext>
            </a:extLst>
          </p:cNvPr>
          <p:cNvCxnSpPr>
            <a:cxnSpLocks/>
          </p:cNvCxnSpPr>
          <p:nvPr/>
        </p:nvCxnSpPr>
        <p:spPr>
          <a:xfrm>
            <a:off x="4634973" y="21526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DA8FF2-F112-43E8-8E9F-94E860BBC558}"/>
              </a:ext>
            </a:extLst>
          </p:cNvPr>
          <p:cNvCxnSpPr>
            <a:cxnSpLocks/>
          </p:cNvCxnSpPr>
          <p:nvPr/>
        </p:nvCxnSpPr>
        <p:spPr>
          <a:xfrm>
            <a:off x="4787373" y="23050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4FE794-E888-4BDB-B34D-F9A31C372925}"/>
              </a:ext>
            </a:extLst>
          </p:cNvPr>
          <p:cNvCxnSpPr>
            <a:cxnSpLocks/>
          </p:cNvCxnSpPr>
          <p:nvPr/>
        </p:nvCxnSpPr>
        <p:spPr>
          <a:xfrm>
            <a:off x="4939773" y="24574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09AA4C-4608-41AA-AEC0-5671011FC1E7}"/>
              </a:ext>
            </a:extLst>
          </p:cNvPr>
          <p:cNvCxnSpPr>
            <a:cxnSpLocks/>
          </p:cNvCxnSpPr>
          <p:nvPr/>
        </p:nvCxnSpPr>
        <p:spPr>
          <a:xfrm>
            <a:off x="5092173" y="26098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B9BAF79-9358-4C48-8AE0-D80FE27B063D}"/>
              </a:ext>
            </a:extLst>
          </p:cNvPr>
          <p:cNvCxnSpPr>
            <a:cxnSpLocks/>
          </p:cNvCxnSpPr>
          <p:nvPr/>
        </p:nvCxnSpPr>
        <p:spPr>
          <a:xfrm>
            <a:off x="5244573" y="276225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FEEABA7-EE08-4C59-8CC4-12C2A7F9556C}"/>
              </a:ext>
            </a:extLst>
          </p:cNvPr>
          <p:cNvSpPr txBox="1"/>
          <p:nvPr/>
        </p:nvSpPr>
        <p:spPr>
          <a:xfrm>
            <a:off x="1967228" y="2905125"/>
            <a:ext cx="3091292" cy="461665"/>
          </a:xfrm>
          <a:prstGeom prst="rect">
            <a:avLst/>
          </a:prstGeom>
          <a:noFill/>
        </p:spPr>
        <p:txBody>
          <a:bodyPr wrap="square" rtlCol="0">
            <a:spAutoFit/>
          </a:bodyPr>
          <a:lstStyle/>
          <a:p>
            <a:pPr algn="ctr"/>
            <a:r>
              <a:rPr lang="en-US" sz="2400" dirty="0"/>
              <a:t>Reference Mapping</a:t>
            </a:r>
          </a:p>
        </p:txBody>
      </p:sp>
      <p:sp>
        <p:nvSpPr>
          <p:cNvPr id="57" name="Arrow: Right 56">
            <a:extLst>
              <a:ext uri="{FF2B5EF4-FFF2-40B4-BE49-F238E27FC236}">
                <a16:creationId xmlns:a16="http://schemas.microsoft.com/office/drawing/2014/main" id="{4D44164C-A353-4421-9210-054993B64F6A}"/>
              </a:ext>
            </a:extLst>
          </p:cNvPr>
          <p:cNvSpPr>
            <a:spLocks noChangeAspect="1"/>
          </p:cNvSpPr>
          <p:nvPr/>
        </p:nvSpPr>
        <p:spPr>
          <a:xfrm rot="5400000" flipV="1">
            <a:off x="3499593" y="3506907"/>
            <a:ext cx="365760" cy="197974"/>
          </a:xfrm>
          <a:prstGeom prst="rightArrow">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6FD8BAFC-825F-4B2E-AF61-D9D16237557A}"/>
              </a:ext>
            </a:extLst>
          </p:cNvPr>
          <p:cNvCxnSpPr>
            <a:cxnSpLocks/>
          </p:cNvCxnSpPr>
          <p:nvPr/>
        </p:nvCxnSpPr>
        <p:spPr>
          <a:xfrm>
            <a:off x="19565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32878E-167F-4226-AF22-7837FF7278BE}"/>
              </a:ext>
            </a:extLst>
          </p:cNvPr>
          <p:cNvCxnSpPr>
            <a:cxnSpLocks/>
          </p:cNvCxnSpPr>
          <p:nvPr/>
        </p:nvCxnSpPr>
        <p:spPr>
          <a:xfrm>
            <a:off x="21089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6308F19-2ED9-4525-88FA-D2656929E449}"/>
              </a:ext>
            </a:extLst>
          </p:cNvPr>
          <p:cNvCxnSpPr>
            <a:cxnSpLocks/>
          </p:cNvCxnSpPr>
          <p:nvPr/>
        </p:nvCxnSpPr>
        <p:spPr>
          <a:xfrm>
            <a:off x="22613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E53162B-A504-4BD7-A41D-AEBEAA4957AD}"/>
              </a:ext>
            </a:extLst>
          </p:cNvPr>
          <p:cNvCxnSpPr>
            <a:cxnSpLocks/>
          </p:cNvCxnSpPr>
          <p:nvPr/>
        </p:nvCxnSpPr>
        <p:spPr>
          <a:xfrm>
            <a:off x="24137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62CD7D6-967D-45BE-99BF-211F1E382813}"/>
              </a:ext>
            </a:extLst>
          </p:cNvPr>
          <p:cNvCxnSpPr>
            <a:cxnSpLocks/>
          </p:cNvCxnSpPr>
          <p:nvPr/>
        </p:nvCxnSpPr>
        <p:spPr>
          <a:xfrm>
            <a:off x="25661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2175B4-773A-4F75-8205-2C692C8DCFE1}"/>
              </a:ext>
            </a:extLst>
          </p:cNvPr>
          <p:cNvCxnSpPr>
            <a:cxnSpLocks/>
          </p:cNvCxnSpPr>
          <p:nvPr/>
        </p:nvCxnSpPr>
        <p:spPr>
          <a:xfrm>
            <a:off x="27185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33B5DB-CD20-43FA-9450-64C456F9BBD7}"/>
              </a:ext>
            </a:extLst>
          </p:cNvPr>
          <p:cNvCxnSpPr>
            <a:cxnSpLocks/>
          </p:cNvCxnSpPr>
          <p:nvPr/>
        </p:nvCxnSpPr>
        <p:spPr>
          <a:xfrm>
            <a:off x="28709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A12973-ACC7-4BFD-AA39-29C29E889F1C}"/>
              </a:ext>
            </a:extLst>
          </p:cNvPr>
          <p:cNvCxnSpPr>
            <a:cxnSpLocks/>
          </p:cNvCxnSpPr>
          <p:nvPr/>
        </p:nvCxnSpPr>
        <p:spPr>
          <a:xfrm>
            <a:off x="30233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D070B29-1724-4F36-880E-6FBB3997FA05}"/>
              </a:ext>
            </a:extLst>
          </p:cNvPr>
          <p:cNvCxnSpPr>
            <a:cxnSpLocks/>
          </p:cNvCxnSpPr>
          <p:nvPr/>
        </p:nvCxnSpPr>
        <p:spPr>
          <a:xfrm>
            <a:off x="25280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9409E5-0BA6-4151-A33E-4136D6232252}"/>
              </a:ext>
            </a:extLst>
          </p:cNvPr>
          <p:cNvCxnSpPr>
            <a:cxnSpLocks/>
          </p:cNvCxnSpPr>
          <p:nvPr/>
        </p:nvCxnSpPr>
        <p:spPr>
          <a:xfrm>
            <a:off x="26804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4EE30B5-D723-4081-B674-AC7B5190DAE6}"/>
              </a:ext>
            </a:extLst>
          </p:cNvPr>
          <p:cNvCxnSpPr>
            <a:cxnSpLocks/>
          </p:cNvCxnSpPr>
          <p:nvPr/>
        </p:nvCxnSpPr>
        <p:spPr>
          <a:xfrm>
            <a:off x="28328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6E17F5F-9D07-45D9-B3D2-8E669909D886}"/>
              </a:ext>
            </a:extLst>
          </p:cNvPr>
          <p:cNvCxnSpPr>
            <a:cxnSpLocks/>
          </p:cNvCxnSpPr>
          <p:nvPr/>
        </p:nvCxnSpPr>
        <p:spPr>
          <a:xfrm>
            <a:off x="29852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B30A71A-5E4E-4D99-AC23-8151545F1454}"/>
              </a:ext>
            </a:extLst>
          </p:cNvPr>
          <p:cNvCxnSpPr>
            <a:cxnSpLocks/>
          </p:cNvCxnSpPr>
          <p:nvPr/>
        </p:nvCxnSpPr>
        <p:spPr>
          <a:xfrm>
            <a:off x="31376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DC94096-A54D-4CD8-ACCE-B7228A17E479}"/>
              </a:ext>
            </a:extLst>
          </p:cNvPr>
          <p:cNvCxnSpPr>
            <a:cxnSpLocks/>
          </p:cNvCxnSpPr>
          <p:nvPr/>
        </p:nvCxnSpPr>
        <p:spPr>
          <a:xfrm>
            <a:off x="32900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C91485-CA23-4E94-B92E-899F6A12470D}"/>
              </a:ext>
            </a:extLst>
          </p:cNvPr>
          <p:cNvCxnSpPr>
            <a:cxnSpLocks/>
          </p:cNvCxnSpPr>
          <p:nvPr/>
        </p:nvCxnSpPr>
        <p:spPr>
          <a:xfrm>
            <a:off x="34424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CE0D0E-9A79-4E39-BC2D-8787E308FB4C}"/>
              </a:ext>
            </a:extLst>
          </p:cNvPr>
          <p:cNvCxnSpPr>
            <a:cxnSpLocks/>
          </p:cNvCxnSpPr>
          <p:nvPr/>
        </p:nvCxnSpPr>
        <p:spPr>
          <a:xfrm>
            <a:off x="35948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D7ED07-1A14-49D5-8481-C67F71150F4E}"/>
              </a:ext>
            </a:extLst>
          </p:cNvPr>
          <p:cNvCxnSpPr>
            <a:cxnSpLocks/>
          </p:cNvCxnSpPr>
          <p:nvPr/>
        </p:nvCxnSpPr>
        <p:spPr>
          <a:xfrm>
            <a:off x="31376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900AF1-E490-4406-B0B9-645701D427CD}"/>
              </a:ext>
            </a:extLst>
          </p:cNvPr>
          <p:cNvCxnSpPr>
            <a:cxnSpLocks/>
          </p:cNvCxnSpPr>
          <p:nvPr/>
        </p:nvCxnSpPr>
        <p:spPr>
          <a:xfrm>
            <a:off x="32900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869CF75-6B57-4585-8052-A65972A7CFE9}"/>
              </a:ext>
            </a:extLst>
          </p:cNvPr>
          <p:cNvCxnSpPr>
            <a:cxnSpLocks/>
          </p:cNvCxnSpPr>
          <p:nvPr/>
        </p:nvCxnSpPr>
        <p:spPr>
          <a:xfrm>
            <a:off x="34424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A526FE-4087-462B-BE0B-B4709683FE8E}"/>
              </a:ext>
            </a:extLst>
          </p:cNvPr>
          <p:cNvCxnSpPr>
            <a:cxnSpLocks/>
          </p:cNvCxnSpPr>
          <p:nvPr/>
        </p:nvCxnSpPr>
        <p:spPr>
          <a:xfrm>
            <a:off x="35948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B9373A-AC1C-4B0F-9BFA-7B8568C1B512}"/>
              </a:ext>
            </a:extLst>
          </p:cNvPr>
          <p:cNvCxnSpPr>
            <a:cxnSpLocks/>
          </p:cNvCxnSpPr>
          <p:nvPr/>
        </p:nvCxnSpPr>
        <p:spPr>
          <a:xfrm>
            <a:off x="37472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37DF889-E27F-41AD-8F6A-A89952D7F326}"/>
              </a:ext>
            </a:extLst>
          </p:cNvPr>
          <p:cNvCxnSpPr>
            <a:cxnSpLocks/>
          </p:cNvCxnSpPr>
          <p:nvPr/>
        </p:nvCxnSpPr>
        <p:spPr>
          <a:xfrm>
            <a:off x="38996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94C32B-2C6C-4606-B44D-598660FC1F6F}"/>
              </a:ext>
            </a:extLst>
          </p:cNvPr>
          <p:cNvCxnSpPr>
            <a:cxnSpLocks/>
          </p:cNvCxnSpPr>
          <p:nvPr/>
        </p:nvCxnSpPr>
        <p:spPr>
          <a:xfrm>
            <a:off x="40520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EACB46-1F06-4413-8B2B-B3B2D25EC3C7}"/>
              </a:ext>
            </a:extLst>
          </p:cNvPr>
          <p:cNvCxnSpPr>
            <a:cxnSpLocks/>
          </p:cNvCxnSpPr>
          <p:nvPr/>
        </p:nvCxnSpPr>
        <p:spPr>
          <a:xfrm>
            <a:off x="42044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E43770-45D2-4E83-A2AA-24A85AFF8080}"/>
              </a:ext>
            </a:extLst>
          </p:cNvPr>
          <p:cNvCxnSpPr>
            <a:cxnSpLocks/>
          </p:cNvCxnSpPr>
          <p:nvPr/>
        </p:nvCxnSpPr>
        <p:spPr>
          <a:xfrm>
            <a:off x="3709197"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C39E5-DD80-4A02-9E95-6F1604EE24E4}"/>
              </a:ext>
            </a:extLst>
          </p:cNvPr>
          <p:cNvCxnSpPr>
            <a:cxnSpLocks/>
          </p:cNvCxnSpPr>
          <p:nvPr/>
        </p:nvCxnSpPr>
        <p:spPr>
          <a:xfrm>
            <a:off x="3861597"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76B31C2-8EA5-4D09-800C-93A5E32AB135}"/>
              </a:ext>
            </a:extLst>
          </p:cNvPr>
          <p:cNvCxnSpPr>
            <a:cxnSpLocks/>
          </p:cNvCxnSpPr>
          <p:nvPr/>
        </p:nvCxnSpPr>
        <p:spPr>
          <a:xfrm>
            <a:off x="4013997"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8D6155-E12F-42CF-9D57-4DA2E7B48000}"/>
              </a:ext>
            </a:extLst>
          </p:cNvPr>
          <p:cNvCxnSpPr>
            <a:cxnSpLocks/>
          </p:cNvCxnSpPr>
          <p:nvPr/>
        </p:nvCxnSpPr>
        <p:spPr>
          <a:xfrm>
            <a:off x="4166397"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E3D939-DAA1-4BF0-BE08-7B77311C19F6}"/>
              </a:ext>
            </a:extLst>
          </p:cNvPr>
          <p:cNvCxnSpPr>
            <a:cxnSpLocks/>
          </p:cNvCxnSpPr>
          <p:nvPr/>
        </p:nvCxnSpPr>
        <p:spPr>
          <a:xfrm>
            <a:off x="4318797"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027875-93A0-46B5-BCD3-3730FC7A89A4}"/>
              </a:ext>
            </a:extLst>
          </p:cNvPr>
          <p:cNvCxnSpPr>
            <a:cxnSpLocks/>
          </p:cNvCxnSpPr>
          <p:nvPr/>
        </p:nvCxnSpPr>
        <p:spPr>
          <a:xfrm>
            <a:off x="4471197"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46F48A-628B-4304-9767-C24BDE13B6B2}"/>
              </a:ext>
            </a:extLst>
          </p:cNvPr>
          <p:cNvCxnSpPr>
            <a:cxnSpLocks/>
          </p:cNvCxnSpPr>
          <p:nvPr/>
        </p:nvCxnSpPr>
        <p:spPr>
          <a:xfrm>
            <a:off x="4623597"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7136C8D-4C3F-4876-AAE8-9886F11592FD}"/>
              </a:ext>
            </a:extLst>
          </p:cNvPr>
          <p:cNvCxnSpPr>
            <a:cxnSpLocks/>
          </p:cNvCxnSpPr>
          <p:nvPr/>
        </p:nvCxnSpPr>
        <p:spPr>
          <a:xfrm>
            <a:off x="4775997"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12E5F77-3279-4F9A-B786-F87C26152758}"/>
              </a:ext>
            </a:extLst>
          </p:cNvPr>
          <p:cNvCxnSpPr>
            <a:cxnSpLocks/>
          </p:cNvCxnSpPr>
          <p:nvPr/>
        </p:nvCxnSpPr>
        <p:spPr>
          <a:xfrm>
            <a:off x="4335996"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C31D51D-3A9F-4290-BD64-572F94B22986}"/>
              </a:ext>
            </a:extLst>
          </p:cNvPr>
          <p:cNvCxnSpPr>
            <a:cxnSpLocks/>
          </p:cNvCxnSpPr>
          <p:nvPr/>
        </p:nvCxnSpPr>
        <p:spPr>
          <a:xfrm>
            <a:off x="4488396"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C502BF-9CA1-4278-A449-2CDE78CDD909}"/>
              </a:ext>
            </a:extLst>
          </p:cNvPr>
          <p:cNvCxnSpPr>
            <a:cxnSpLocks/>
          </p:cNvCxnSpPr>
          <p:nvPr/>
        </p:nvCxnSpPr>
        <p:spPr>
          <a:xfrm>
            <a:off x="4640796"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62BFC1-14B0-4BDA-8F89-8232C978F947}"/>
              </a:ext>
            </a:extLst>
          </p:cNvPr>
          <p:cNvCxnSpPr>
            <a:cxnSpLocks/>
          </p:cNvCxnSpPr>
          <p:nvPr/>
        </p:nvCxnSpPr>
        <p:spPr>
          <a:xfrm>
            <a:off x="4793196"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34EBC77-60AC-4E00-976D-2FF4615B1534}"/>
              </a:ext>
            </a:extLst>
          </p:cNvPr>
          <p:cNvCxnSpPr>
            <a:cxnSpLocks/>
          </p:cNvCxnSpPr>
          <p:nvPr/>
        </p:nvCxnSpPr>
        <p:spPr>
          <a:xfrm>
            <a:off x="4945596"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B11708-BA8D-4013-947B-73D3C5B25E2B}"/>
              </a:ext>
            </a:extLst>
          </p:cNvPr>
          <p:cNvCxnSpPr>
            <a:cxnSpLocks/>
          </p:cNvCxnSpPr>
          <p:nvPr/>
        </p:nvCxnSpPr>
        <p:spPr>
          <a:xfrm>
            <a:off x="5097996"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C6D37C-F015-4A68-A60D-CAF8222EFB82}"/>
              </a:ext>
            </a:extLst>
          </p:cNvPr>
          <p:cNvCxnSpPr>
            <a:cxnSpLocks/>
          </p:cNvCxnSpPr>
          <p:nvPr/>
        </p:nvCxnSpPr>
        <p:spPr>
          <a:xfrm>
            <a:off x="5250396"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4E5E4A-5927-4EE1-8886-D65F3462B47D}"/>
              </a:ext>
            </a:extLst>
          </p:cNvPr>
          <p:cNvCxnSpPr>
            <a:cxnSpLocks/>
          </p:cNvCxnSpPr>
          <p:nvPr/>
        </p:nvCxnSpPr>
        <p:spPr>
          <a:xfrm>
            <a:off x="5402796"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5D3BDD1-949D-443F-A330-C879464C7DE1}"/>
              </a:ext>
            </a:extLst>
          </p:cNvPr>
          <p:cNvCxnSpPr>
            <a:cxnSpLocks/>
          </p:cNvCxnSpPr>
          <p:nvPr/>
        </p:nvCxnSpPr>
        <p:spPr>
          <a:xfrm>
            <a:off x="4983696" y="43053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43BEAB9-9810-4184-B998-1871FDA3FCD9}"/>
              </a:ext>
            </a:extLst>
          </p:cNvPr>
          <p:cNvCxnSpPr>
            <a:cxnSpLocks/>
          </p:cNvCxnSpPr>
          <p:nvPr/>
        </p:nvCxnSpPr>
        <p:spPr>
          <a:xfrm>
            <a:off x="5136096" y="44577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349BEAF-D8FA-4FC8-8226-0BB504AF8521}"/>
              </a:ext>
            </a:extLst>
          </p:cNvPr>
          <p:cNvCxnSpPr>
            <a:cxnSpLocks/>
          </p:cNvCxnSpPr>
          <p:nvPr/>
        </p:nvCxnSpPr>
        <p:spPr>
          <a:xfrm>
            <a:off x="5288496" y="46101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6EA0F9B-0FCD-4F60-8A3D-417A14087A67}"/>
              </a:ext>
            </a:extLst>
          </p:cNvPr>
          <p:cNvCxnSpPr>
            <a:cxnSpLocks/>
          </p:cNvCxnSpPr>
          <p:nvPr/>
        </p:nvCxnSpPr>
        <p:spPr>
          <a:xfrm>
            <a:off x="5440896" y="47625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F419FB-EC88-476D-8AAC-5113564D372E}"/>
              </a:ext>
            </a:extLst>
          </p:cNvPr>
          <p:cNvCxnSpPr>
            <a:cxnSpLocks/>
          </p:cNvCxnSpPr>
          <p:nvPr/>
        </p:nvCxnSpPr>
        <p:spPr>
          <a:xfrm>
            <a:off x="5593296" y="49149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7B54AC2-A0D0-414D-96BE-88DE83B70759}"/>
              </a:ext>
            </a:extLst>
          </p:cNvPr>
          <p:cNvCxnSpPr>
            <a:cxnSpLocks/>
          </p:cNvCxnSpPr>
          <p:nvPr/>
        </p:nvCxnSpPr>
        <p:spPr>
          <a:xfrm>
            <a:off x="5745696" y="50673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6B6BD43-FD8C-4707-A5C1-421A964C0686}"/>
              </a:ext>
            </a:extLst>
          </p:cNvPr>
          <p:cNvCxnSpPr>
            <a:cxnSpLocks/>
          </p:cNvCxnSpPr>
          <p:nvPr/>
        </p:nvCxnSpPr>
        <p:spPr>
          <a:xfrm>
            <a:off x="5898096" y="52197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BED1CD5-7BF7-4A00-B71B-E2F0AC60023F}"/>
              </a:ext>
            </a:extLst>
          </p:cNvPr>
          <p:cNvCxnSpPr>
            <a:cxnSpLocks/>
          </p:cNvCxnSpPr>
          <p:nvPr/>
        </p:nvCxnSpPr>
        <p:spPr>
          <a:xfrm>
            <a:off x="6050496" y="5372101"/>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BF85548-841C-44E3-861F-114C70DB7858}"/>
              </a:ext>
            </a:extLst>
          </p:cNvPr>
          <p:cNvSpPr/>
          <p:nvPr/>
        </p:nvSpPr>
        <p:spPr>
          <a:xfrm>
            <a:off x="1664506" y="3885036"/>
            <a:ext cx="4138340" cy="29183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501F3B7-4BDF-40E5-BF12-CC1ED7667997}"/>
              </a:ext>
            </a:extLst>
          </p:cNvPr>
          <p:cNvCxnSpPr>
            <a:cxnSpLocks/>
          </p:cNvCxnSpPr>
          <p:nvPr/>
        </p:nvCxnSpPr>
        <p:spPr>
          <a:xfrm>
            <a:off x="1362510" y="4030954"/>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E109568-932B-42AE-8EB5-39AC0E38DEAF}"/>
              </a:ext>
            </a:extLst>
          </p:cNvPr>
          <p:cNvCxnSpPr>
            <a:cxnSpLocks/>
          </p:cNvCxnSpPr>
          <p:nvPr/>
        </p:nvCxnSpPr>
        <p:spPr>
          <a:xfrm>
            <a:off x="5803281" y="4030954"/>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2FF3931-DD6C-4882-A818-FA0436FA55E8}"/>
              </a:ext>
            </a:extLst>
          </p:cNvPr>
          <p:cNvCxnSpPr>
            <a:cxnSpLocks/>
          </p:cNvCxnSpPr>
          <p:nvPr/>
        </p:nvCxnSpPr>
        <p:spPr>
          <a:xfrm>
            <a:off x="1472238" y="4300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D10CC0F-9AC3-47AE-8296-3C08C3BBBE40}"/>
              </a:ext>
            </a:extLst>
          </p:cNvPr>
          <p:cNvCxnSpPr>
            <a:cxnSpLocks/>
          </p:cNvCxnSpPr>
          <p:nvPr/>
        </p:nvCxnSpPr>
        <p:spPr>
          <a:xfrm>
            <a:off x="1624638" y="4452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E0C1550-2838-4495-8067-62BE1ADEAEB8}"/>
              </a:ext>
            </a:extLst>
          </p:cNvPr>
          <p:cNvCxnSpPr>
            <a:cxnSpLocks/>
          </p:cNvCxnSpPr>
          <p:nvPr/>
        </p:nvCxnSpPr>
        <p:spPr>
          <a:xfrm>
            <a:off x="1777038" y="4605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BD4F78-F62A-40A8-9DD8-62757D7A2FEC}"/>
              </a:ext>
            </a:extLst>
          </p:cNvPr>
          <p:cNvCxnSpPr>
            <a:cxnSpLocks/>
          </p:cNvCxnSpPr>
          <p:nvPr/>
        </p:nvCxnSpPr>
        <p:spPr>
          <a:xfrm>
            <a:off x="1929438" y="47577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CE89AD1-927E-4644-BA9D-55B776A7A0BB}"/>
              </a:ext>
            </a:extLst>
          </p:cNvPr>
          <p:cNvCxnSpPr>
            <a:cxnSpLocks/>
          </p:cNvCxnSpPr>
          <p:nvPr/>
        </p:nvCxnSpPr>
        <p:spPr>
          <a:xfrm>
            <a:off x="2081838" y="49101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2DE18D5-9158-4FC2-A128-E4855768EE8C}"/>
              </a:ext>
            </a:extLst>
          </p:cNvPr>
          <p:cNvCxnSpPr>
            <a:cxnSpLocks/>
          </p:cNvCxnSpPr>
          <p:nvPr/>
        </p:nvCxnSpPr>
        <p:spPr>
          <a:xfrm>
            <a:off x="2234238" y="50625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F6CD359-050F-41B2-B73F-52C4330C83B0}"/>
              </a:ext>
            </a:extLst>
          </p:cNvPr>
          <p:cNvCxnSpPr>
            <a:cxnSpLocks/>
          </p:cNvCxnSpPr>
          <p:nvPr/>
        </p:nvCxnSpPr>
        <p:spPr>
          <a:xfrm>
            <a:off x="2386638" y="52149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B04DA1A-0FD3-4C64-AFB0-6D70DF3CD9B1}"/>
              </a:ext>
            </a:extLst>
          </p:cNvPr>
          <p:cNvCxnSpPr>
            <a:cxnSpLocks/>
          </p:cNvCxnSpPr>
          <p:nvPr/>
        </p:nvCxnSpPr>
        <p:spPr>
          <a:xfrm>
            <a:off x="2539038" y="5367338"/>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EA1C388-3DCF-4642-A929-E86999D4D4C7}"/>
              </a:ext>
            </a:extLst>
          </p:cNvPr>
          <p:cNvCxnSpPr>
            <a:cxnSpLocks/>
          </p:cNvCxnSpPr>
          <p:nvPr/>
        </p:nvCxnSpPr>
        <p:spPr>
          <a:xfrm>
            <a:off x="5555196" y="43005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7C36549-25BE-4503-A68E-C7DF356B1BDE}"/>
              </a:ext>
            </a:extLst>
          </p:cNvPr>
          <p:cNvCxnSpPr>
            <a:cxnSpLocks/>
          </p:cNvCxnSpPr>
          <p:nvPr/>
        </p:nvCxnSpPr>
        <p:spPr>
          <a:xfrm>
            <a:off x="5707596" y="44529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82F9168-3CDF-48E9-8205-989B085E1508}"/>
              </a:ext>
            </a:extLst>
          </p:cNvPr>
          <p:cNvCxnSpPr>
            <a:cxnSpLocks/>
          </p:cNvCxnSpPr>
          <p:nvPr/>
        </p:nvCxnSpPr>
        <p:spPr>
          <a:xfrm>
            <a:off x="5859996" y="46053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62755E7-2B5A-48BD-A2CE-50BD6AB64198}"/>
              </a:ext>
            </a:extLst>
          </p:cNvPr>
          <p:cNvCxnSpPr>
            <a:cxnSpLocks/>
          </p:cNvCxnSpPr>
          <p:nvPr/>
        </p:nvCxnSpPr>
        <p:spPr>
          <a:xfrm>
            <a:off x="6012396" y="4757739"/>
            <a:ext cx="381000" cy="0"/>
          </a:xfrm>
          <a:prstGeom prst="line">
            <a:avLst/>
          </a:prstGeom>
          <a:ln w="57150">
            <a:solidFill>
              <a:srgbClr val="DC446F"/>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F47FA16-0EEC-4C63-BC00-2B0F200EF121}"/>
              </a:ext>
            </a:extLst>
          </p:cNvPr>
          <p:cNvSpPr txBox="1"/>
          <p:nvPr/>
        </p:nvSpPr>
        <p:spPr>
          <a:xfrm>
            <a:off x="8092508" y="3946039"/>
            <a:ext cx="3091292" cy="461665"/>
          </a:xfrm>
          <a:prstGeom prst="rect">
            <a:avLst/>
          </a:prstGeom>
          <a:noFill/>
        </p:spPr>
        <p:txBody>
          <a:bodyPr wrap="square" rtlCol="0">
            <a:spAutoFit/>
          </a:bodyPr>
          <a:lstStyle/>
          <a:p>
            <a:pPr algn="ctr"/>
            <a:r>
              <a:rPr lang="en-US" sz="2400" dirty="0"/>
              <a:t>Consensus Generation</a:t>
            </a:r>
          </a:p>
        </p:txBody>
      </p:sp>
      <p:sp>
        <p:nvSpPr>
          <p:cNvPr id="135" name="Arrow: Right 134">
            <a:extLst>
              <a:ext uri="{FF2B5EF4-FFF2-40B4-BE49-F238E27FC236}">
                <a16:creationId xmlns:a16="http://schemas.microsoft.com/office/drawing/2014/main" id="{963DF57D-D3FF-4D90-8687-03BEADAE5C5F}"/>
              </a:ext>
            </a:extLst>
          </p:cNvPr>
          <p:cNvSpPr>
            <a:spLocks noChangeAspect="1"/>
          </p:cNvSpPr>
          <p:nvPr/>
        </p:nvSpPr>
        <p:spPr>
          <a:xfrm flipV="1">
            <a:off x="6858216" y="4506351"/>
            <a:ext cx="365760" cy="197974"/>
          </a:xfrm>
          <a:prstGeom prst="rightArrow">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CD1EF25F-05FA-4428-9E14-45AE02699834}"/>
              </a:ext>
            </a:extLst>
          </p:cNvPr>
          <p:cNvSpPr/>
          <p:nvPr/>
        </p:nvSpPr>
        <p:spPr>
          <a:xfrm>
            <a:off x="7652804" y="4465902"/>
            <a:ext cx="4138340" cy="291836"/>
          </a:xfrm>
          <a:prstGeom prst="roundRect">
            <a:avLst/>
          </a:prstGeom>
          <a:solidFill>
            <a:srgbClr val="DC446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C356B3F4-5619-47E5-8B01-61F6316CD108}"/>
              </a:ext>
            </a:extLst>
          </p:cNvPr>
          <p:cNvCxnSpPr>
            <a:cxnSpLocks/>
          </p:cNvCxnSpPr>
          <p:nvPr/>
        </p:nvCxnSpPr>
        <p:spPr>
          <a:xfrm>
            <a:off x="7350808" y="4611820"/>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FFA88D1-4440-4A7E-82CA-D624CA5D1620}"/>
              </a:ext>
            </a:extLst>
          </p:cNvPr>
          <p:cNvCxnSpPr>
            <a:cxnSpLocks/>
          </p:cNvCxnSpPr>
          <p:nvPr/>
        </p:nvCxnSpPr>
        <p:spPr>
          <a:xfrm>
            <a:off x="11791579" y="4611820"/>
            <a:ext cx="300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99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idx="1"/>
          </p:nvPr>
        </p:nvSpPr>
        <p:spPr>
          <a:xfrm>
            <a:off x="838200" y="1817096"/>
            <a:ext cx="10515600" cy="4351338"/>
          </a:xfrm>
        </p:spPr>
        <p:txBody>
          <a:bodyPr/>
          <a:lstStyle/>
          <a:p>
            <a:r>
              <a:rPr lang="en-US" dirty="0"/>
              <a:t>Small</a:t>
            </a:r>
          </a:p>
          <a:p>
            <a:endParaRPr lang="en-US" dirty="0"/>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grpSp>
        <p:nvGrpSpPr>
          <p:cNvPr id="17" name="Group 16">
            <a:extLst>
              <a:ext uri="{FF2B5EF4-FFF2-40B4-BE49-F238E27FC236}">
                <a16:creationId xmlns:a16="http://schemas.microsoft.com/office/drawing/2014/main" id="{48839338-6FFF-4945-B9DE-E0D314C69699}"/>
              </a:ext>
            </a:extLst>
          </p:cNvPr>
          <p:cNvGrpSpPr>
            <a:grpSpLocks noChangeAspect="1"/>
          </p:cNvGrpSpPr>
          <p:nvPr/>
        </p:nvGrpSpPr>
        <p:grpSpPr>
          <a:xfrm>
            <a:off x="6262867" y="1375527"/>
            <a:ext cx="5417518" cy="2926080"/>
            <a:chOff x="5921014" y="1331298"/>
            <a:chExt cx="4999091" cy="2700081"/>
          </a:xfrm>
        </p:grpSpPr>
        <p:pic>
          <p:nvPicPr>
            <p:cNvPr id="8" name="Picture 7">
              <a:extLst>
                <a:ext uri="{FF2B5EF4-FFF2-40B4-BE49-F238E27FC236}">
                  <a16:creationId xmlns:a16="http://schemas.microsoft.com/office/drawing/2014/main" id="{570CB6C8-2D34-4171-B97A-46312495D008}"/>
                </a:ext>
              </a:extLst>
            </p:cNvPr>
            <p:cNvPicPr>
              <a:picLocks noChangeAspect="1"/>
            </p:cNvPicPr>
            <p:nvPr/>
          </p:nvPicPr>
          <p:blipFill>
            <a:blip r:embed="rId4"/>
            <a:stretch>
              <a:fillRect/>
            </a:stretch>
          </p:blipFill>
          <p:spPr>
            <a:xfrm>
              <a:off x="5981281" y="1331298"/>
              <a:ext cx="4938824" cy="2469412"/>
            </a:xfrm>
            <a:prstGeom prst="rect">
              <a:avLst/>
            </a:prstGeom>
            <a:ln>
              <a:solidFill>
                <a:schemeClr val="tx1"/>
              </a:solidFill>
            </a:ln>
          </p:spPr>
        </p:pic>
        <p:sp>
          <p:nvSpPr>
            <p:cNvPr id="16" name="TextBox 15">
              <a:extLst>
                <a:ext uri="{FF2B5EF4-FFF2-40B4-BE49-F238E27FC236}">
                  <a16:creationId xmlns:a16="http://schemas.microsoft.com/office/drawing/2014/main" id="{7A1DA3AD-7F3F-4894-8D63-496CA8CB65A2}"/>
                </a:ext>
              </a:extLst>
            </p:cNvPr>
            <p:cNvSpPr txBox="1"/>
            <p:nvPr/>
          </p:nvSpPr>
          <p:spPr>
            <a:xfrm>
              <a:off x="5921014" y="3800547"/>
              <a:ext cx="1249060" cy="230832"/>
            </a:xfrm>
            <a:prstGeom prst="rect">
              <a:avLst/>
            </a:prstGeom>
            <a:noFill/>
          </p:spPr>
          <p:txBody>
            <a:bodyPr wrap="none" rtlCol="0">
              <a:spAutoFit/>
            </a:bodyPr>
            <a:lstStyle/>
            <a:p>
              <a:r>
                <a:rPr lang="en-US" sz="900" dirty="0"/>
                <a:t>Photo courtesy of ONT</a:t>
              </a:r>
              <a:endParaRPr lang="en-US" sz="1600" dirty="0"/>
            </a:p>
          </p:txBody>
        </p:sp>
      </p:grpSp>
    </p:spTree>
    <p:extLst>
      <p:ext uri="{BB962C8B-B14F-4D97-AF65-F5344CB8AC3E}">
        <p14:creationId xmlns:p14="http://schemas.microsoft.com/office/powerpoint/2010/main" val="177316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idx="1"/>
          </p:nvPr>
        </p:nvSpPr>
        <p:spPr>
          <a:xfrm>
            <a:off x="838200" y="1817096"/>
            <a:ext cx="10515600" cy="4351338"/>
          </a:xfrm>
        </p:spPr>
        <p:txBody>
          <a:bodyPr/>
          <a:lstStyle/>
          <a:p>
            <a:r>
              <a:rPr lang="en-US" dirty="0"/>
              <a:t>Small</a:t>
            </a:r>
          </a:p>
          <a:p>
            <a:r>
              <a:rPr lang="en-US" dirty="0"/>
              <a:t>Portable</a:t>
            </a:r>
          </a:p>
          <a:p>
            <a:endParaRPr lang="en-US" dirty="0"/>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grpSp>
        <p:nvGrpSpPr>
          <p:cNvPr id="17" name="Group 16">
            <a:extLst>
              <a:ext uri="{FF2B5EF4-FFF2-40B4-BE49-F238E27FC236}">
                <a16:creationId xmlns:a16="http://schemas.microsoft.com/office/drawing/2014/main" id="{48839338-6FFF-4945-B9DE-E0D314C69699}"/>
              </a:ext>
            </a:extLst>
          </p:cNvPr>
          <p:cNvGrpSpPr>
            <a:grpSpLocks noChangeAspect="1"/>
          </p:cNvGrpSpPr>
          <p:nvPr/>
        </p:nvGrpSpPr>
        <p:grpSpPr>
          <a:xfrm>
            <a:off x="6262867" y="1375527"/>
            <a:ext cx="5417518" cy="2926080"/>
            <a:chOff x="5921014" y="1331298"/>
            <a:chExt cx="4999091" cy="2700081"/>
          </a:xfrm>
        </p:grpSpPr>
        <p:pic>
          <p:nvPicPr>
            <p:cNvPr id="8" name="Picture 7">
              <a:extLst>
                <a:ext uri="{FF2B5EF4-FFF2-40B4-BE49-F238E27FC236}">
                  <a16:creationId xmlns:a16="http://schemas.microsoft.com/office/drawing/2014/main" id="{570CB6C8-2D34-4171-B97A-46312495D008}"/>
                </a:ext>
              </a:extLst>
            </p:cNvPr>
            <p:cNvPicPr>
              <a:picLocks noChangeAspect="1"/>
            </p:cNvPicPr>
            <p:nvPr/>
          </p:nvPicPr>
          <p:blipFill>
            <a:blip r:embed="rId4"/>
            <a:stretch>
              <a:fillRect/>
            </a:stretch>
          </p:blipFill>
          <p:spPr>
            <a:xfrm>
              <a:off x="5981281" y="1331298"/>
              <a:ext cx="4938824" cy="2469412"/>
            </a:xfrm>
            <a:prstGeom prst="rect">
              <a:avLst/>
            </a:prstGeom>
            <a:ln>
              <a:solidFill>
                <a:schemeClr val="tx1"/>
              </a:solidFill>
            </a:ln>
          </p:spPr>
        </p:pic>
        <p:sp>
          <p:nvSpPr>
            <p:cNvPr id="16" name="TextBox 15">
              <a:extLst>
                <a:ext uri="{FF2B5EF4-FFF2-40B4-BE49-F238E27FC236}">
                  <a16:creationId xmlns:a16="http://schemas.microsoft.com/office/drawing/2014/main" id="{7A1DA3AD-7F3F-4894-8D63-496CA8CB65A2}"/>
                </a:ext>
              </a:extLst>
            </p:cNvPr>
            <p:cNvSpPr txBox="1"/>
            <p:nvPr/>
          </p:nvSpPr>
          <p:spPr>
            <a:xfrm>
              <a:off x="5921014" y="3800547"/>
              <a:ext cx="1249060" cy="230832"/>
            </a:xfrm>
            <a:prstGeom prst="rect">
              <a:avLst/>
            </a:prstGeom>
            <a:noFill/>
          </p:spPr>
          <p:txBody>
            <a:bodyPr wrap="none" rtlCol="0">
              <a:spAutoFit/>
            </a:bodyPr>
            <a:lstStyle/>
            <a:p>
              <a:r>
                <a:rPr lang="en-US" sz="900" dirty="0"/>
                <a:t>Photo courtesy of ONT</a:t>
              </a:r>
              <a:endParaRPr lang="en-US" sz="1600" dirty="0"/>
            </a:p>
          </p:txBody>
        </p:sp>
      </p:grpSp>
      <p:grpSp>
        <p:nvGrpSpPr>
          <p:cNvPr id="15" name="Group 14">
            <a:extLst>
              <a:ext uri="{FF2B5EF4-FFF2-40B4-BE49-F238E27FC236}">
                <a16:creationId xmlns:a16="http://schemas.microsoft.com/office/drawing/2014/main" id="{45E1BA36-A92E-4871-98E8-6B38228885C8}"/>
              </a:ext>
            </a:extLst>
          </p:cNvPr>
          <p:cNvGrpSpPr>
            <a:grpSpLocks noChangeAspect="1"/>
          </p:cNvGrpSpPr>
          <p:nvPr/>
        </p:nvGrpSpPr>
        <p:grpSpPr>
          <a:xfrm>
            <a:off x="5713973" y="1682432"/>
            <a:ext cx="5100352" cy="3657600"/>
            <a:chOff x="5727389" y="1567650"/>
            <a:chExt cx="4589171" cy="3291019"/>
          </a:xfrm>
        </p:grpSpPr>
        <p:pic>
          <p:nvPicPr>
            <p:cNvPr id="9" name="Picture 8">
              <a:extLst>
                <a:ext uri="{FF2B5EF4-FFF2-40B4-BE49-F238E27FC236}">
                  <a16:creationId xmlns:a16="http://schemas.microsoft.com/office/drawing/2014/main" id="{2B7E646E-5B17-49BC-8A20-961B0E0344FE}"/>
                </a:ext>
              </a:extLst>
            </p:cNvPr>
            <p:cNvPicPr>
              <a:picLocks noChangeAspect="1"/>
            </p:cNvPicPr>
            <p:nvPr/>
          </p:nvPicPr>
          <p:blipFill>
            <a:blip r:embed="rId5"/>
            <a:stretch>
              <a:fillRect/>
            </a:stretch>
          </p:blipFill>
          <p:spPr>
            <a:xfrm>
              <a:off x="5727389" y="1567650"/>
              <a:ext cx="4589171" cy="3054667"/>
            </a:xfrm>
            <a:prstGeom prst="rect">
              <a:avLst/>
            </a:prstGeom>
            <a:ln>
              <a:solidFill>
                <a:schemeClr val="tx1"/>
              </a:solidFill>
            </a:ln>
          </p:spPr>
        </p:pic>
        <p:sp>
          <p:nvSpPr>
            <p:cNvPr id="14" name="TextBox 13">
              <a:extLst>
                <a:ext uri="{FF2B5EF4-FFF2-40B4-BE49-F238E27FC236}">
                  <a16:creationId xmlns:a16="http://schemas.microsoft.com/office/drawing/2014/main" id="{AF336E4F-1389-4828-AAD6-3CB78773387A}"/>
                </a:ext>
              </a:extLst>
            </p:cNvPr>
            <p:cNvSpPr txBox="1"/>
            <p:nvPr/>
          </p:nvSpPr>
          <p:spPr>
            <a:xfrm>
              <a:off x="5727389" y="4627837"/>
              <a:ext cx="2029723" cy="230832"/>
            </a:xfrm>
            <a:prstGeom prst="rect">
              <a:avLst/>
            </a:prstGeom>
            <a:noFill/>
          </p:spPr>
          <p:txBody>
            <a:bodyPr wrap="none" rtlCol="0">
              <a:spAutoFit/>
            </a:bodyPr>
            <a:lstStyle/>
            <a:p>
              <a:r>
                <a:rPr lang="en-US" sz="900" dirty="0"/>
                <a:t>Photo courtesy of Front-Line Genomics</a:t>
              </a:r>
              <a:endParaRPr lang="en-US" sz="1600" dirty="0"/>
            </a:p>
          </p:txBody>
        </p:sp>
      </p:grpSp>
    </p:spTree>
    <p:extLst>
      <p:ext uri="{BB962C8B-B14F-4D97-AF65-F5344CB8AC3E}">
        <p14:creationId xmlns:p14="http://schemas.microsoft.com/office/powerpoint/2010/main" val="188714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idx="1"/>
          </p:nvPr>
        </p:nvSpPr>
        <p:spPr>
          <a:xfrm>
            <a:off x="838200" y="1817096"/>
            <a:ext cx="10515600" cy="4351338"/>
          </a:xfrm>
        </p:spPr>
        <p:txBody>
          <a:bodyPr/>
          <a:lstStyle/>
          <a:p>
            <a:r>
              <a:rPr lang="en-US" dirty="0"/>
              <a:t>Small</a:t>
            </a:r>
          </a:p>
          <a:p>
            <a:r>
              <a:rPr lang="en-US" dirty="0"/>
              <a:t>Portable</a:t>
            </a:r>
          </a:p>
          <a:p>
            <a:r>
              <a:rPr lang="en-US" dirty="0"/>
              <a:t>“Real time”</a:t>
            </a:r>
          </a:p>
          <a:p>
            <a:endParaRPr lang="en-US" dirty="0"/>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grpSp>
        <p:nvGrpSpPr>
          <p:cNvPr id="17" name="Group 16">
            <a:extLst>
              <a:ext uri="{FF2B5EF4-FFF2-40B4-BE49-F238E27FC236}">
                <a16:creationId xmlns:a16="http://schemas.microsoft.com/office/drawing/2014/main" id="{48839338-6FFF-4945-B9DE-E0D314C69699}"/>
              </a:ext>
            </a:extLst>
          </p:cNvPr>
          <p:cNvGrpSpPr>
            <a:grpSpLocks noChangeAspect="1"/>
          </p:cNvGrpSpPr>
          <p:nvPr/>
        </p:nvGrpSpPr>
        <p:grpSpPr>
          <a:xfrm>
            <a:off x="6262867" y="1375527"/>
            <a:ext cx="5417518" cy="2926080"/>
            <a:chOff x="5921014" y="1331298"/>
            <a:chExt cx="4999091" cy="2700081"/>
          </a:xfrm>
        </p:grpSpPr>
        <p:pic>
          <p:nvPicPr>
            <p:cNvPr id="8" name="Picture 7">
              <a:extLst>
                <a:ext uri="{FF2B5EF4-FFF2-40B4-BE49-F238E27FC236}">
                  <a16:creationId xmlns:a16="http://schemas.microsoft.com/office/drawing/2014/main" id="{570CB6C8-2D34-4171-B97A-46312495D008}"/>
                </a:ext>
              </a:extLst>
            </p:cNvPr>
            <p:cNvPicPr>
              <a:picLocks noChangeAspect="1"/>
            </p:cNvPicPr>
            <p:nvPr/>
          </p:nvPicPr>
          <p:blipFill>
            <a:blip r:embed="rId4"/>
            <a:stretch>
              <a:fillRect/>
            </a:stretch>
          </p:blipFill>
          <p:spPr>
            <a:xfrm>
              <a:off x="5981281" y="1331298"/>
              <a:ext cx="4938824" cy="2469412"/>
            </a:xfrm>
            <a:prstGeom prst="rect">
              <a:avLst/>
            </a:prstGeom>
            <a:ln>
              <a:solidFill>
                <a:schemeClr val="tx1"/>
              </a:solidFill>
            </a:ln>
          </p:spPr>
        </p:pic>
        <p:sp>
          <p:nvSpPr>
            <p:cNvPr id="16" name="TextBox 15">
              <a:extLst>
                <a:ext uri="{FF2B5EF4-FFF2-40B4-BE49-F238E27FC236}">
                  <a16:creationId xmlns:a16="http://schemas.microsoft.com/office/drawing/2014/main" id="{7A1DA3AD-7F3F-4894-8D63-496CA8CB65A2}"/>
                </a:ext>
              </a:extLst>
            </p:cNvPr>
            <p:cNvSpPr txBox="1"/>
            <p:nvPr/>
          </p:nvSpPr>
          <p:spPr>
            <a:xfrm>
              <a:off x="5921014" y="3800547"/>
              <a:ext cx="1249060" cy="230832"/>
            </a:xfrm>
            <a:prstGeom prst="rect">
              <a:avLst/>
            </a:prstGeom>
            <a:noFill/>
          </p:spPr>
          <p:txBody>
            <a:bodyPr wrap="none" rtlCol="0">
              <a:spAutoFit/>
            </a:bodyPr>
            <a:lstStyle/>
            <a:p>
              <a:r>
                <a:rPr lang="en-US" sz="900" dirty="0"/>
                <a:t>Photo courtesy of ONT</a:t>
              </a:r>
              <a:endParaRPr lang="en-US" sz="1600" dirty="0"/>
            </a:p>
          </p:txBody>
        </p:sp>
      </p:grpSp>
      <p:grpSp>
        <p:nvGrpSpPr>
          <p:cNvPr id="15" name="Group 14">
            <a:extLst>
              <a:ext uri="{FF2B5EF4-FFF2-40B4-BE49-F238E27FC236}">
                <a16:creationId xmlns:a16="http://schemas.microsoft.com/office/drawing/2014/main" id="{45E1BA36-A92E-4871-98E8-6B38228885C8}"/>
              </a:ext>
            </a:extLst>
          </p:cNvPr>
          <p:cNvGrpSpPr>
            <a:grpSpLocks noChangeAspect="1"/>
          </p:cNvGrpSpPr>
          <p:nvPr/>
        </p:nvGrpSpPr>
        <p:grpSpPr>
          <a:xfrm>
            <a:off x="5713973" y="1682432"/>
            <a:ext cx="5100352" cy="3657600"/>
            <a:chOff x="5727389" y="1567650"/>
            <a:chExt cx="4589171" cy="3291019"/>
          </a:xfrm>
        </p:grpSpPr>
        <p:pic>
          <p:nvPicPr>
            <p:cNvPr id="9" name="Picture 8">
              <a:extLst>
                <a:ext uri="{FF2B5EF4-FFF2-40B4-BE49-F238E27FC236}">
                  <a16:creationId xmlns:a16="http://schemas.microsoft.com/office/drawing/2014/main" id="{2B7E646E-5B17-49BC-8A20-961B0E0344FE}"/>
                </a:ext>
              </a:extLst>
            </p:cNvPr>
            <p:cNvPicPr>
              <a:picLocks noChangeAspect="1"/>
            </p:cNvPicPr>
            <p:nvPr/>
          </p:nvPicPr>
          <p:blipFill>
            <a:blip r:embed="rId5"/>
            <a:stretch>
              <a:fillRect/>
            </a:stretch>
          </p:blipFill>
          <p:spPr>
            <a:xfrm>
              <a:off x="5727389" y="1567650"/>
              <a:ext cx="4589171" cy="3054667"/>
            </a:xfrm>
            <a:prstGeom prst="rect">
              <a:avLst/>
            </a:prstGeom>
            <a:ln>
              <a:solidFill>
                <a:schemeClr val="tx1"/>
              </a:solidFill>
            </a:ln>
          </p:spPr>
        </p:pic>
        <p:sp>
          <p:nvSpPr>
            <p:cNvPr id="14" name="TextBox 13">
              <a:extLst>
                <a:ext uri="{FF2B5EF4-FFF2-40B4-BE49-F238E27FC236}">
                  <a16:creationId xmlns:a16="http://schemas.microsoft.com/office/drawing/2014/main" id="{AF336E4F-1389-4828-AAD6-3CB78773387A}"/>
                </a:ext>
              </a:extLst>
            </p:cNvPr>
            <p:cNvSpPr txBox="1"/>
            <p:nvPr/>
          </p:nvSpPr>
          <p:spPr>
            <a:xfrm>
              <a:off x="5727389" y="4627837"/>
              <a:ext cx="2029723" cy="230832"/>
            </a:xfrm>
            <a:prstGeom prst="rect">
              <a:avLst/>
            </a:prstGeom>
            <a:noFill/>
          </p:spPr>
          <p:txBody>
            <a:bodyPr wrap="none" rtlCol="0">
              <a:spAutoFit/>
            </a:bodyPr>
            <a:lstStyle/>
            <a:p>
              <a:r>
                <a:rPr lang="en-US" sz="900" dirty="0"/>
                <a:t>Photo courtesy of Front-Line Genomics</a:t>
              </a:r>
              <a:endParaRPr lang="en-US" sz="1600" dirty="0"/>
            </a:p>
          </p:txBody>
        </p:sp>
      </p:grpSp>
      <p:grpSp>
        <p:nvGrpSpPr>
          <p:cNvPr id="18" name="Group 17">
            <a:extLst>
              <a:ext uri="{FF2B5EF4-FFF2-40B4-BE49-F238E27FC236}">
                <a16:creationId xmlns:a16="http://schemas.microsoft.com/office/drawing/2014/main" id="{56ACE524-EB59-47D6-84B0-F8B4D546A90E}"/>
              </a:ext>
            </a:extLst>
          </p:cNvPr>
          <p:cNvGrpSpPr>
            <a:grpSpLocks noChangeAspect="1"/>
          </p:cNvGrpSpPr>
          <p:nvPr/>
        </p:nvGrpSpPr>
        <p:grpSpPr>
          <a:xfrm>
            <a:off x="4881763" y="2436737"/>
            <a:ext cx="4795963" cy="3017520"/>
            <a:chOff x="1105884" y="3800547"/>
            <a:chExt cx="4370468" cy="2749807"/>
          </a:xfrm>
        </p:grpSpPr>
        <p:pic>
          <p:nvPicPr>
            <p:cNvPr id="19" name="Picture 18">
              <a:extLst>
                <a:ext uri="{FF2B5EF4-FFF2-40B4-BE49-F238E27FC236}">
                  <a16:creationId xmlns:a16="http://schemas.microsoft.com/office/drawing/2014/main" id="{8D064D08-BF38-4C29-BF1E-0BECECB30904}"/>
                </a:ext>
              </a:extLst>
            </p:cNvPr>
            <p:cNvPicPr>
              <a:picLocks noChangeAspect="1"/>
            </p:cNvPicPr>
            <p:nvPr/>
          </p:nvPicPr>
          <p:blipFill>
            <a:blip r:embed="rId6"/>
            <a:stretch>
              <a:fillRect/>
            </a:stretch>
          </p:blipFill>
          <p:spPr>
            <a:xfrm>
              <a:off x="1219200" y="3800547"/>
              <a:ext cx="4257152" cy="2552628"/>
            </a:xfrm>
            <a:prstGeom prst="rect">
              <a:avLst/>
            </a:prstGeom>
            <a:ln>
              <a:solidFill>
                <a:schemeClr val="tx1"/>
              </a:solidFill>
            </a:ln>
          </p:spPr>
        </p:pic>
        <p:sp>
          <p:nvSpPr>
            <p:cNvPr id="20" name="TextBox 19">
              <a:extLst>
                <a:ext uri="{FF2B5EF4-FFF2-40B4-BE49-F238E27FC236}">
                  <a16:creationId xmlns:a16="http://schemas.microsoft.com/office/drawing/2014/main" id="{A5450606-61C9-4535-902D-B5EB1F1081A8}"/>
                </a:ext>
              </a:extLst>
            </p:cNvPr>
            <p:cNvSpPr txBox="1"/>
            <p:nvPr/>
          </p:nvSpPr>
          <p:spPr>
            <a:xfrm>
              <a:off x="1105884" y="6319522"/>
              <a:ext cx="1718740" cy="230832"/>
            </a:xfrm>
            <a:prstGeom prst="rect">
              <a:avLst/>
            </a:prstGeom>
            <a:noFill/>
          </p:spPr>
          <p:txBody>
            <a:bodyPr wrap="none" rtlCol="0">
              <a:spAutoFit/>
            </a:bodyPr>
            <a:lstStyle/>
            <a:p>
              <a:r>
                <a:rPr lang="en-US" sz="900" dirty="0"/>
                <a:t>Photo courtesy of The Guardian</a:t>
              </a:r>
              <a:endParaRPr lang="en-US" sz="1600" dirty="0"/>
            </a:p>
          </p:txBody>
        </p:sp>
      </p:grpSp>
    </p:spTree>
    <p:extLst>
      <p:ext uri="{BB962C8B-B14F-4D97-AF65-F5344CB8AC3E}">
        <p14:creationId xmlns:p14="http://schemas.microsoft.com/office/powerpoint/2010/main" val="297567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524C-378A-4561-AA0B-CAEF53E29BAC}"/>
              </a:ext>
            </a:extLst>
          </p:cNvPr>
          <p:cNvSpPr>
            <a:spLocks noGrp="1"/>
          </p:cNvSpPr>
          <p:nvPr>
            <p:ph type="title"/>
          </p:nvPr>
        </p:nvSpPr>
        <p:spPr>
          <a:xfrm>
            <a:off x="0" y="0"/>
            <a:ext cx="10515600" cy="1325563"/>
          </a:xfrm>
        </p:spPr>
        <p:txBody>
          <a:bodyPr/>
          <a:lstStyle/>
          <a:p>
            <a:r>
              <a:rPr lang="en-US" dirty="0" err="1"/>
              <a:t>MinION</a:t>
            </a:r>
            <a:r>
              <a:rPr lang="en-US" dirty="0"/>
              <a:t>- why use it?</a:t>
            </a:r>
          </a:p>
        </p:txBody>
      </p:sp>
      <p:sp>
        <p:nvSpPr>
          <p:cNvPr id="3" name="Content Placeholder 2">
            <a:extLst>
              <a:ext uri="{FF2B5EF4-FFF2-40B4-BE49-F238E27FC236}">
                <a16:creationId xmlns:a16="http://schemas.microsoft.com/office/drawing/2014/main" id="{EE40F513-1455-4CE9-8F40-5385C113F85C}"/>
              </a:ext>
            </a:extLst>
          </p:cNvPr>
          <p:cNvSpPr>
            <a:spLocks noGrp="1"/>
          </p:cNvSpPr>
          <p:nvPr>
            <p:ph idx="1"/>
          </p:nvPr>
        </p:nvSpPr>
        <p:spPr>
          <a:xfrm>
            <a:off x="838200" y="1817096"/>
            <a:ext cx="10515600" cy="4351338"/>
          </a:xfrm>
        </p:spPr>
        <p:txBody>
          <a:bodyPr/>
          <a:lstStyle/>
          <a:p>
            <a:r>
              <a:rPr lang="en-US" dirty="0"/>
              <a:t>Small</a:t>
            </a:r>
          </a:p>
          <a:p>
            <a:r>
              <a:rPr lang="en-US" dirty="0"/>
              <a:t>Portable</a:t>
            </a:r>
          </a:p>
          <a:p>
            <a:r>
              <a:rPr lang="en-US" dirty="0"/>
              <a:t>“Real time”</a:t>
            </a:r>
          </a:p>
          <a:p>
            <a:r>
              <a:rPr lang="en-US" dirty="0"/>
              <a:t>Self-contained</a:t>
            </a:r>
          </a:p>
          <a:p>
            <a:endParaRPr lang="en-US" dirty="0"/>
          </a:p>
        </p:txBody>
      </p:sp>
      <p:grpSp>
        <p:nvGrpSpPr>
          <p:cNvPr id="4" name="Group 3">
            <a:extLst>
              <a:ext uri="{FF2B5EF4-FFF2-40B4-BE49-F238E27FC236}">
                <a16:creationId xmlns:a16="http://schemas.microsoft.com/office/drawing/2014/main" id="{F5594151-0B02-4048-A526-6433BA2F94A1}"/>
              </a:ext>
            </a:extLst>
          </p:cNvPr>
          <p:cNvGrpSpPr/>
          <p:nvPr/>
        </p:nvGrpSpPr>
        <p:grpSpPr>
          <a:xfrm>
            <a:off x="0" y="1077595"/>
            <a:ext cx="12192000" cy="104775"/>
            <a:chOff x="0" y="629920"/>
            <a:chExt cx="12192000" cy="104775"/>
          </a:xfrm>
        </p:grpSpPr>
        <p:cxnSp>
          <p:nvCxnSpPr>
            <p:cNvPr id="5" name="Straight Connector 4">
              <a:extLst>
                <a:ext uri="{FF2B5EF4-FFF2-40B4-BE49-F238E27FC236}">
                  <a16:creationId xmlns:a16="http://schemas.microsoft.com/office/drawing/2014/main" id="{023E8F60-B626-4A0C-B60F-87229BFE19AA}"/>
                </a:ext>
              </a:extLst>
            </p:cNvPr>
            <p:cNvCxnSpPr>
              <a:cxnSpLocks/>
            </p:cNvCxnSpPr>
            <p:nvPr/>
          </p:nvCxnSpPr>
          <p:spPr>
            <a:xfrm>
              <a:off x="0" y="629920"/>
              <a:ext cx="121920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2D8AA6-5F0B-4E01-8942-350D7521A19A}"/>
                </a:ext>
              </a:extLst>
            </p:cNvPr>
            <p:cNvCxnSpPr>
              <a:cxnSpLocks/>
            </p:cNvCxnSpPr>
            <p:nvPr/>
          </p:nvCxnSpPr>
          <p:spPr>
            <a:xfrm>
              <a:off x="0" y="734695"/>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A935850-6410-4755-BD04-3541D43AE3F5}"/>
              </a:ext>
            </a:extLst>
          </p:cNvPr>
          <p:cNvPicPr>
            <a:picLocks noChangeAspect="1"/>
          </p:cNvPicPr>
          <p:nvPr/>
        </p:nvPicPr>
        <p:blipFill>
          <a:blip r:embed="rId3"/>
          <a:stretch>
            <a:fillRect/>
          </a:stretch>
        </p:blipFill>
        <p:spPr>
          <a:xfrm>
            <a:off x="8021975" y="6419050"/>
            <a:ext cx="4170025" cy="438950"/>
          </a:xfrm>
          <a:prstGeom prst="rect">
            <a:avLst/>
          </a:prstGeom>
        </p:spPr>
      </p:pic>
      <p:grpSp>
        <p:nvGrpSpPr>
          <p:cNvPr id="17" name="Group 16">
            <a:extLst>
              <a:ext uri="{FF2B5EF4-FFF2-40B4-BE49-F238E27FC236}">
                <a16:creationId xmlns:a16="http://schemas.microsoft.com/office/drawing/2014/main" id="{48839338-6FFF-4945-B9DE-E0D314C69699}"/>
              </a:ext>
            </a:extLst>
          </p:cNvPr>
          <p:cNvGrpSpPr>
            <a:grpSpLocks noChangeAspect="1"/>
          </p:cNvGrpSpPr>
          <p:nvPr/>
        </p:nvGrpSpPr>
        <p:grpSpPr>
          <a:xfrm>
            <a:off x="6262867" y="1375527"/>
            <a:ext cx="5417518" cy="2926080"/>
            <a:chOff x="5921014" y="1331298"/>
            <a:chExt cx="4999091" cy="2700081"/>
          </a:xfrm>
        </p:grpSpPr>
        <p:pic>
          <p:nvPicPr>
            <p:cNvPr id="8" name="Picture 7">
              <a:extLst>
                <a:ext uri="{FF2B5EF4-FFF2-40B4-BE49-F238E27FC236}">
                  <a16:creationId xmlns:a16="http://schemas.microsoft.com/office/drawing/2014/main" id="{570CB6C8-2D34-4171-B97A-46312495D008}"/>
                </a:ext>
              </a:extLst>
            </p:cNvPr>
            <p:cNvPicPr>
              <a:picLocks noChangeAspect="1"/>
            </p:cNvPicPr>
            <p:nvPr/>
          </p:nvPicPr>
          <p:blipFill>
            <a:blip r:embed="rId4"/>
            <a:stretch>
              <a:fillRect/>
            </a:stretch>
          </p:blipFill>
          <p:spPr>
            <a:xfrm>
              <a:off x="5981281" y="1331298"/>
              <a:ext cx="4938824" cy="2469412"/>
            </a:xfrm>
            <a:prstGeom prst="rect">
              <a:avLst/>
            </a:prstGeom>
            <a:ln>
              <a:solidFill>
                <a:schemeClr val="tx1"/>
              </a:solidFill>
            </a:ln>
          </p:spPr>
        </p:pic>
        <p:sp>
          <p:nvSpPr>
            <p:cNvPr id="16" name="TextBox 15">
              <a:extLst>
                <a:ext uri="{FF2B5EF4-FFF2-40B4-BE49-F238E27FC236}">
                  <a16:creationId xmlns:a16="http://schemas.microsoft.com/office/drawing/2014/main" id="{7A1DA3AD-7F3F-4894-8D63-496CA8CB65A2}"/>
                </a:ext>
              </a:extLst>
            </p:cNvPr>
            <p:cNvSpPr txBox="1"/>
            <p:nvPr/>
          </p:nvSpPr>
          <p:spPr>
            <a:xfrm>
              <a:off x="5921014" y="3800547"/>
              <a:ext cx="1249060" cy="230832"/>
            </a:xfrm>
            <a:prstGeom prst="rect">
              <a:avLst/>
            </a:prstGeom>
            <a:noFill/>
          </p:spPr>
          <p:txBody>
            <a:bodyPr wrap="none" rtlCol="0">
              <a:spAutoFit/>
            </a:bodyPr>
            <a:lstStyle/>
            <a:p>
              <a:r>
                <a:rPr lang="en-US" sz="900" dirty="0"/>
                <a:t>Photo courtesy of ONT</a:t>
              </a:r>
              <a:endParaRPr lang="en-US" sz="1600" dirty="0"/>
            </a:p>
          </p:txBody>
        </p:sp>
      </p:grpSp>
      <p:grpSp>
        <p:nvGrpSpPr>
          <p:cNvPr id="15" name="Group 14">
            <a:extLst>
              <a:ext uri="{FF2B5EF4-FFF2-40B4-BE49-F238E27FC236}">
                <a16:creationId xmlns:a16="http://schemas.microsoft.com/office/drawing/2014/main" id="{45E1BA36-A92E-4871-98E8-6B38228885C8}"/>
              </a:ext>
            </a:extLst>
          </p:cNvPr>
          <p:cNvGrpSpPr>
            <a:grpSpLocks noChangeAspect="1"/>
          </p:cNvGrpSpPr>
          <p:nvPr/>
        </p:nvGrpSpPr>
        <p:grpSpPr>
          <a:xfrm>
            <a:off x="5713973" y="1682432"/>
            <a:ext cx="5100352" cy="3657600"/>
            <a:chOff x="5727389" y="1567650"/>
            <a:chExt cx="4589171" cy="3291019"/>
          </a:xfrm>
        </p:grpSpPr>
        <p:pic>
          <p:nvPicPr>
            <p:cNvPr id="9" name="Picture 8">
              <a:extLst>
                <a:ext uri="{FF2B5EF4-FFF2-40B4-BE49-F238E27FC236}">
                  <a16:creationId xmlns:a16="http://schemas.microsoft.com/office/drawing/2014/main" id="{2B7E646E-5B17-49BC-8A20-961B0E0344FE}"/>
                </a:ext>
              </a:extLst>
            </p:cNvPr>
            <p:cNvPicPr>
              <a:picLocks noChangeAspect="1"/>
            </p:cNvPicPr>
            <p:nvPr/>
          </p:nvPicPr>
          <p:blipFill>
            <a:blip r:embed="rId5"/>
            <a:stretch>
              <a:fillRect/>
            </a:stretch>
          </p:blipFill>
          <p:spPr>
            <a:xfrm>
              <a:off x="5727389" y="1567650"/>
              <a:ext cx="4589171" cy="3054667"/>
            </a:xfrm>
            <a:prstGeom prst="rect">
              <a:avLst/>
            </a:prstGeom>
            <a:ln>
              <a:solidFill>
                <a:schemeClr val="tx1"/>
              </a:solidFill>
            </a:ln>
          </p:spPr>
        </p:pic>
        <p:sp>
          <p:nvSpPr>
            <p:cNvPr id="14" name="TextBox 13">
              <a:extLst>
                <a:ext uri="{FF2B5EF4-FFF2-40B4-BE49-F238E27FC236}">
                  <a16:creationId xmlns:a16="http://schemas.microsoft.com/office/drawing/2014/main" id="{AF336E4F-1389-4828-AAD6-3CB78773387A}"/>
                </a:ext>
              </a:extLst>
            </p:cNvPr>
            <p:cNvSpPr txBox="1"/>
            <p:nvPr/>
          </p:nvSpPr>
          <p:spPr>
            <a:xfrm>
              <a:off x="5727389" y="4627837"/>
              <a:ext cx="2029723" cy="230832"/>
            </a:xfrm>
            <a:prstGeom prst="rect">
              <a:avLst/>
            </a:prstGeom>
            <a:noFill/>
          </p:spPr>
          <p:txBody>
            <a:bodyPr wrap="none" rtlCol="0">
              <a:spAutoFit/>
            </a:bodyPr>
            <a:lstStyle/>
            <a:p>
              <a:r>
                <a:rPr lang="en-US" sz="900" dirty="0"/>
                <a:t>Photo courtesy of Front-Line Genomics</a:t>
              </a:r>
              <a:endParaRPr lang="en-US" sz="1600" dirty="0"/>
            </a:p>
          </p:txBody>
        </p:sp>
      </p:grpSp>
      <p:grpSp>
        <p:nvGrpSpPr>
          <p:cNvPr id="18" name="Group 17">
            <a:extLst>
              <a:ext uri="{FF2B5EF4-FFF2-40B4-BE49-F238E27FC236}">
                <a16:creationId xmlns:a16="http://schemas.microsoft.com/office/drawing/2014/main" id="{56ACE524-EB59-47D6-84B0-F8B4D546A90E}"/>
              </a:ext>
            </a:extLst>
          </p:cNvPr>
          <p:cNvGrpSpPr>
            <a:grpSpLocks noChangeAspect="1"/>
          </p:cNvGrpSpPr>
          <p:nvPr/>
        </p:nvGrpSpPr>
        <p:grpSpPr>
          <a:xfrm>
            <a:off x="4881763" y="2436737"/>
            <a:ext cx="4795963" cy="3017520"/>
            <a:chOff x="1105884" y="3800547"/>
            <a:chExt cx="4370468" cy="2749807"/>
          </a:xfrm>
        </p:grpSpPr>
        <p:pic>
          <p:nvPicPr>
            <p:cNvPr id="19" name="Picture 18">
              <a:extLst>
                <a:ext uri="{FF2B5EF4-FFF2-40B4-BE49-F238E27FC236}">
                  <a16:creationId xmlns:a16="http://schemas.microsoft.com/office/drawing/2014/main" id="{8D064D08-BF38-4C29-BF1E-0BECECB30904}"/>
                </a:ext>
              </a:extLst>
            </p:cNvPr>
            <p:cNvPicPr>
              <a:picLocks noChangeAspect="1"/>
            </p:cNvPicPr>
            <p:nvPr/>
          </p:nvPicPr>
          <p:blipFill>
            <a:blip r:embed="rId6"/>
            <a:stretch>
              <a:fillRect/>
            </a:stretch>
          </p:blipFill>
          <p:spPr>
            <a:xfrm>
              <a:off x="1219200" y="3800547"/>
              <a:ext cx="4257152" cy="2552628"/>
            </a:xfrm>
            <a:prstGeom prst="rect">
              <a:avLst/>
            </a:prstGeom>
            <a:ln>
              <a:solidFill>
                <a:schemeClr val="tx1"/>
              </a:solidFill>
            </a:ln>
          </p:spPr>
        </p:pic>
        <p:sp>
          <p:nvSpPr>
            <p:cNvPr id="20" name="TextBox 19">
              <a:extLst>
                <a:ext uri="{FF2B5EF4-FFF2-40B4-BE49-F238E27FC236}">
                  <a16:creationId xmlns:a16="http://schemas.microsoft.com/office/drawing/2014/main" id="{A5450606-61C9-4535-902D-B5EB1F1081A8}"/>
                </a:ext>
              </a:extLst>
            </p:cNvPr>
            <p:cNvSpPr txBox="1"/>
            <p:nvPr/>
          </p:nvSpPr>
          <p:spPr>
            <a:xfrm>
              <a:off x="1105884" y="6319522"/>
              <a:ext cx="1718740" cy="230832"/>
            </a:xfrm>
            <a:prstGeom prst="rect">
              <a:avLst/>
            </a:prstGeom>
            <a:noFill/>
          </p:spPr>
          <p:txBody>
            <a:bodyPr wrap="none" rtlCol="0">
              <a:spAutoFit/>
            </a:bodyPr>
            <a:lstStyle/>
            <a:p>
              <a:r>
                <a:rPr lang="en-US" sz="900" dirty="0"/>
                <a:t>Photo courtesy of The Guardian</a:t>
              </a:r>
              <a:endParaRPr lang="en-US" sz="1600" dirty="0"/>
            </a:p>
          </p:txBody>
        </p:sp>
      </p:grpSp>
      <p:grpSp>
        <p:nvGrpSpPr>
          <p:cNvPr id="22" name="Group 21">
            <a:extLst>
              <a:ext uri="{FF2B5EF4-FFF2-40B4-BE49-F238E27FC236}">
                <a16:creationId xmlns:a16="http://schemas.microsoft.com/office/drawing/2014/main" id="{3C31FF15-3584-4782-B1EC-69148973B013}"/>
              </a:ext>
            </a:extLst>
          </p:cNvPr>
          <p:cNvGrpSpPr/>
          <p:nvPr/>
        </p:nvGrpSpPr>
        <p:grpSpPr>
          <a:xfrm>
            <a:off x="4044537" y="2707173"/>
            <a:ext cx="5238757" cy="3641639"/>
            <a:chOff x="5053599" y="2079581"/>
            <a:chExt cx="5238757" cy="3641639"/>
          </a:xfrm>
        </p:grpSpPr>
        <p:pic>
          <p:nvPicPr>
            <p:cNvPr id="10" name="Picture 9">
              <a:extLst>
                <a:ext uri="{FF2B5EF4-FFF2-40B4-BE49-F238E27FC236}">
                  <a16:creationId xmlns:a16="http://schemas.microsoft.com/office/drawing/2014/main" id="{34BA6CC1-CE67-421F-AB6E-FD86F833555E}"/>
                </a:ext>
              </a:extLst>
            </p:cNvPr>
            <p:cNvPicPr>
              <a:picLocks noChangeAspect="1"/>
            </p:cNvPicPr>
            <p:nvPr/>
          </p:nvPicPr>
          <p:blipFill>
            <a:blip r:embed="rId7"/>
            <a:stretch>
              <a:fillRect/>
            </a:stretch>
          </p:blipFill>
          <p:spPr>
            <a:xfrm>
              <a:off x="5192003" y="2079581"/>
              <a:ext cx="5100353" cy="3402892"/>
            </a:xfrm>
            <a:prstGeom prst="rect">
              <a:avLst/>
            </a:prstGeom>
            <a:ln>
              <a:solidFill>
                <a:schemeClr val="tx1"/>
              </a:solidFill>
            </a:ln>
          </p:spPr>
        </p:pic>
        <p:sp>
          <p:nvSpPr>
            <p:cNvPr id="21" name="TextBox 20">
              <a:extLst>
                <a:ext uri="{FF2B5EF4-FFF2-40B4-BE49-F238E27FC236}">
                  <a16:creationId xmlns:a16="http://schemas.microsoft.com/office/drawing/2014/main" id="{D70C9412-FAAB-4CF9-AED7-3E0389178D7C}"/>
                </a:ext>
              </a:extLst>
            </p:cNvPr>
            <p:cNvSpPr txBox="1"/>
            <p:nvPr/>
          </p:nvSpPr>
          <p:spPr>
            <a:xfrm>
              <a:off x="5053599" y="5490388"/>
              <a:ext cx="2005677" cy="230832"/>
            </a:xfrm>
            <a:prstGeom prst="rect">
              <a:avLst/>
            </a:prstGeom>
            <a:noFill/>
          </p:spPr>
          <p:txBody>
            <a:bodyPr wrap="none" rtlCol="0">
              <a:spAutoFit/>
            </a:bodyPr>
            <a:lstStyle/>
            <a:p>
              <a:r>
                <a:rPr lang="en-US" sz="900" dirty="0"/>
                <a:t>Photo courtesy of Front-Line Genomics</a:t>
              </a:r>
              <a:endParaRPr lang="en-US" sz="1600" dirty="0"/>
            </a:p>
          </p:txBody>
        </p:sp>
      </p:grpSp>
    </p:spTree>
    <p:extLst>
      <p:ext uri="{BB962C8B-B14F-4D97-AF65-F5344CB8AC3E}">
        <p14:creationId xmlns:p14="http://schemas.microsoft.com/office/powerpoint/2010/main" val="2779675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12165</TotalTime>
  <Words>2007</Words>
  <Application>Microsoft Office PowerPoint</Application>
  <PresentationFormat>Widescreen</PresentationFormat>
  <Paragraphs>413</Paragraphs>
  <Slides>57</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vt:i4>
      </vt:variant>
    </vt:vector>
  </HeadingPairs>
  <TitlesOfParts>
    <vt:vector size="64" baseType="lpstr">
      <vt:lpstr>Arial</vt:lpstr>
      <vt:lpstr>Avenir Next</vt:lpstr>
      <vt:lpstr>Calibri</vt:lpstr>
      <vt:lpstr>Calibri Light</vt:lpstr>
      <vt:lpstr>Courier</vt:lpstr>
      <vt:lpstr>Office Theme</vt:lpstr>
      <vt:lpstr>1_Office Theme</vt:lpstr>
      <vt:lpstr>PowerPoint Presentation</vt:lpstr>
      <vt:lpstr>Learning objectives</vt:lpstr>
      <vt:lpstr>PowerPoint Presentation</vt:lpstr>
      <vt:lpstr>Illumina vs ONT</vt:lpstr>
      <vt:lpstr>MinION- why use it?</vt:lpstr>
      <vt:lpstr>MinION- why use it?</vt:lpstr>
      <vt:lpstr>MinION- why use it?</vt:lpstr>
      <vt:lpstr>MinION- why use it?</vt:lpstr>
      <vt:lpstr>MinION- why use it?</vt:lpstr>
      <vt:lpstr>MinION- why use it?</vt:lpstr>
      <vt:lpstr>Sequencing in real time!</vt:lpstr>
      <vt:lpstr>Terminology list</vt:lpstr>
      <vt:lpstr>Library Preparation</vt:lpstr>
      <vt:lpstr>PowerPoint Presentation</vt:lpstr>
      <vt:lpstr>PowerPoint Presentation</vt:lpstr>
      <vt:lpstr>PowerPoint Presentation</vt:lpstr>
      <vt:lpstr>Metagenomic vs. Amplicon</vt:lpstr>
      <vt:lpstr>PowerPoint Presentation</vt:lpstr>
      <vt:lpstr>Scenario: Dengue virus infection Sample: Serum Question: What is the serotype?</vt:lpstr>
      <vt:lpstr>Class Question</vt:lpstr>
      <vt:lpstr>PowerPoint Presentation</vt:lpstr>
      <vt:lpstr>rRNA Depletion + DNase Treatment</vt:lpstr>
      <vt:lpstr>rRNA Depletion + DNase Treatment</vt:lpstr>
      <vt:lpstr>rRNA Depletion + DNase Treatment</vt:lpstr>
      <vt:lpstr>PowerPoint Presentation</vt:lpstr>
      <vt:lpstr>PowerPoint Presentation</vt:lpstr>
      <vt:lpstr>PowerPoint Presentation</vt:lpstr>
      <vt:lpstr>PowerPoint Presentation</vt:lpstr>
      <vt:lpstr>PowerPoint Presentation</vt:lpstr>
      <vt:lpstr>PowerPoint Presentation</vt:lpstr>
      <vt:lpstr>Class question</vt:lpstr>
      <vt:lpstr>PowerPoint Presentation</vt:lpstr>
      <vt:lpstr>Scenario: Plasmodium Infection Sample: Whole Blood Question: Are there SNPs in the PFK13 that would render parasites resistant to Artemisinin?</vt:lpstr>
      <vt:lpstr>PowerPoint Presentation</vt:lpstr>
      <vt:lpstr>PowerPoint Presentation</vt:lpstr>
      <vt:lpstr>PowerPoint Presentation</vt:lpstr>
      <vt:lpstr>Class Question</vt:lpstr>
      <vt:lpstr>Addition of adaptors and indexes</vt:lpstr>
      <vt:lpstr>Sequencing</vt:lpstr>
      <vt:lpstr>Class Discussion</vt:lpstr>
      <vt:lpstr>PowerPoint Presentation</vt:lpstr>
      <vt:lpstr>Illumina Sequencing</vt:lpstr>
      <vt:lpstr>MinION Sequencing</vt:lpstr>
      <vt:lpstr>Let’s check on our sequencing run</vt:lpstr>
      <vt:lpstr>Considerations for Data Analysis</vt:lpstr>
      <vt:lpstr>PowerPoint Presentation</vt:lpstr>
      <vt:lpstr>PowerPoint Presentation</vt:lpstr>
      <vt:lpstr>PowerPoint Presentation</vt:lpstr>
      <vt:lpstr>.Fastq vs .Fasta</vt:lpstr>
      <vt:lpstr>Error profiles of Illumina vs. Nanopore</vt:lpstr>
      <vt:lpstr>Bioinformatics!</vt:lpstr>
      <vt:lpstr>Dengue virus metagenomics using MinION</vt:lpstr>
      <vt:lpstr>Dengue virus metagenomics using MinION</vt:lpstr>
      <vt:lpstr>Dengue virus metagenomics using MinION</vt:lpstr>
      <vt:lpstr>Amplicon sequencing data</vt:lpstr>
      <vt:lpstr>Amplicon sequencing data</vt:lpstr>
      <vt:lpstr>Amplicon sequencing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Basis of NGS</dc:title>
  <dc:creator>Fauver, Joseph</dc:creator>
  <cp:lastModifiedBy>Fauver, Joseph</cp:lastModifiedBy>
  <cp:revision>45</cp:revision>
  <dcterms:created xsi:type="dcterms:W3CDTF">2020-01-10T18:50:12Z</dcterms:created>
  <dcterms:modified xsi:type="dcterms:W3CDTF">2020-01-23T13:50:06Z</dcterms:modified>
</cp:coreProperties>
</file>